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1"/>
  </p:notesMasterIdLst>
  <p:sldIdLst>
    <p:sldId id="257" r:id="rId2"/>
    <p:sldId id="261" r:id="rId3"/>
    <p:sldId id="995" r:id="rId4"/>
    <p:sldId id="263" r:id="rId5"/>
    <p:sldId id="264" r:id="rId6"/>
    <p:sldId id="265" r:id="rId7"/>
    <p:sldId id="967" r:id="rId8"/>
    <p:sldId id="292" r:id="rId9"/>
    <p:sldId id="293" r:id="rId10"/>
    <p:sldId id="968" r:id="rId11"/>
    <p:sldId id="411" r:id="rId12"/>
    <p:sldId id="969" r:id="rId13"/>
    <p:sldId id="970" r:id="rId14"/>
    <p:sldId id="971" r:id="rId15"/>
    <p:sldId id="972" r:id="rId16"/>
    <p:sldId id="973" r:id="rId17"/>
    <p:sldId id="974" r:id="rId18"/>
    <p:sldId id="975" r:id="rId19"/>
    <p:sldId id="977" r:id="rId20"/>
    <p:sldId id="978" r:id="rId21"/>
    <p:sldId id="979" r:id="rId22"/>
    <p:sldId id="980" r:id="rId23"/>
    <p:sldId id="981" r:id="rId24"/>
    <p:sldId id="982" r:id="rId25"/>
    <p:sldId id="983" r:id="rId26"/>
    <p:sldId id="353" r:id="rId27"/>
    <p:sldId id="984" r:id="rId28"/>
    <p:sldId id="985" r:id="rId29"/>
    <p:sldId id="986" r:id="rId30"/>
    <p:sldId id="987" r:id="rId31"/>
    <p:sldId id="988" r:id="rId32"/>
    <p:sldId id="989" r:id="rId33"/>
    <p:sldId id="990" r:id="rId34"/>
    <p:sldId id="991" r:id="rId35"/>
    <p:sldId id="992" r:id="rId36"/>
    <p:sldId id="993" r:id="rId37"/>
    <p:sldId id="262" r:id="rId38"/>
    <p:sldId id="953" r:id="rId39"/>
    <p:sldId id="994"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Honos" initials="GH" lastIdx="9"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3059"/>
    <a:srgbClr val="61D0DC"/>
    <a:srgbClr val="356AC1"/>
    <a:srgbClr val="356AAB"/>
    <a:srgbClr val="5A7692"/>
    <a:srgbClr val="99DFEB"/>
    <a:srgbClr val="5BCCDF"/>
    <a:srgbClr val="FF5353"/>
    <a:srgbClr val="19325C"/>
    <a:srgbClr val="F2FB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990" autoAdjust="0"/>
    <p:restoredTop sz="65979" autoAdjust="0"/>
  </p:normalViewPr>
  <p:slideViewPr>
    <p:cSldViewPr snapToGrid="0">
      <p:cViewPr varScale="1">
        <p:scale>
          <a:sx n="75" d="100"/>
          <a:sy n="75" d="100"/>
        </p:scale>
        <p:origin x="2232" y="54"/>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C93C8C-6023-40E5-BB11-9E4C7B7CAD0C}" type="datetimeFigureOut">
              <a:rPr lang="en-US" smtClean="0"/>
              <a:t>11/19/2019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156297-500E-4637-A3B6-DA20CA07D824}" type="slidenum">
              <a:rPr lang="en-US" smtClean="0"/>
              <a:t>‹#›</a:t>
            </a:fld>
            <a:endParaRPr lang="en-US"/>
          </a:p>
        </p:txBody>
      </p:sp>
    </p:spTree>
    <p:extLst>
      <p:ext uri="{BB962C8B-B14F-4D97-AF65-F5344CB8AC3E}">
        <p14:creationId xmlns:p14="http://schemas.microsoft.com/office/powerpoint/2010/main" val="660289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clinicaltrials.gov/ct2/show/NCT02239120"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br>
              <a:rPr lang="en-CA" dirty="0"/>
            </a:br>
            <a:endParaRPr lang="en-CA" dirty="0"/>
          </a:p>
          <a:p>
            <a:r>
              <a:rPr lang="fr-CA" dirty="0"/>
              <a:t>La fibrillation auriculaire (FA) est l’arythmie la plus fréquente, touchant actuellement environ 3 à 6 millions d’adultes. Aux É.-U., la recherche clinique indique une prévalence et une incidence croissantes de la FA et on prévoit que le nombre de personnes affectées doublera au cours des 25 prochaines années. Sur la base de ses signes cliniques et principalement des enregistrements ECG de surface standards, elle est caractérisée comme : une FA paroxystique – (épisodes intermittents, de résolution spontanée en &lt; 7 jours), une FA persistante (nécessitant une intervention médicale pour y mettre fin) et une FA permanente (lorsqu’un rythme normal ne peut être maintenu malgré une intervention médicale). </a:t>
            </a:r>
          </a:p>
          <a:p>
            <a:endParaRPr lang="fr-CA" dirty="0"/>
          </a:p>
          <a:p>
            <a:r>
              <a:rPr lang="fr-CA" dirty="0"/>
              <a:t>Grâce aux progrès de la technologie des dispositifs cardiaques, les stimulateurs cardiaques et les défibrillateurs implantables peuvent détecter des arythmies auriculaires définies comme une fréquence auriculaire supérieure à la limite de fréquence programmable pendant une durée programmable. La vérification de ces algorithmes de détection a montré une sensibilité et une spécificité élevées. Les informations stockées sur ces épisodes d’arythmie auriculaire peuvent ensuite être affichées sous diverses formes, i.e.: épisode le plus long, nombre d’heures par jour, fardeau représenté par les arythmies auriculaires (% de temps pendant une période de surveillance). </a:t>
            </a:r>
          </a:p>
          <a:p>
            <a:endParaRPr lang="fr-CA" dirty="0"/>
          </a:p>
          <a:p>
            <a:r>
              <a:rPr lang="fr-CA" dirty="0"/>
              <a:t>Contrairement à la FA paroxystique cliniquement</a:t>
            </a:r>
            <a:r>
              <a:rPr lang="fr-CA" baseline="0" dirty="0"/>
              <a:t> </a:t>
            </a:r>
            <a:r>
              <a:rPr lang="fr-CA" dirty="0"/>
              <a:t>documentée, ces arythmies auriculaires détectées à l’aide d’un dispositif cardiaque sont le plus souvent asymptomatiques, de courte durée et la fréquence auriculaire est souvent plus organisée. Ainsi, une nouvelle entité clinique, appelée fibrillation auriculaire subclinique (FASC), est apparue. Actuellement, son pronostic et ses implications thérapeutiques sont incertains. </a:t>
            </a:r>
          </a:p>
          <a:p>
            <a:endParaRPr lang="fr-CA" dirty="0"/>
          </a:p>
          <a:p>
            <a:r>
              <a:rPr lang="fr-CA" dirty="0"/>
              <a:t>La FA est un facteur de risque d’AVC bien établi et les lignes directrices actuelles recommandent une anticoagulation à long terme chez les patients atteints de FA et présentant des facteurs de risque additionnels. Ces recommandations sont fondées sur des essais randomisés réalisés chez des patients atteints de FA documentée et principalement permanente. Plusieurs essais cliniques récents avec des dispositifs implantables ont examiné la prévalence de la FASC et ses implications en termes de conséquences cliniques, telles que le risque d’AVC. </a:t>
            </a:r>
          </a:p>
          <a:p>
            <a:endParaRPr lang="fr-CA" dirty="0"/>
          </a:p>
          <a:p>
            <a:r>
              <a:rPr lang="fr-CA" dirty="0"/>
              <a:t>Les populations de patients étudiées, bien que généralement composées de sujets âgés et présentant des facteurs de risque d’AVC additionnels, tels que l’hypertension et/ou de diabète, étaient assez hétérogènes quant à la sévérité de la maladie cardiaque sous-jacente, la FA préexistante et les antécédents d’AVC ainsi que le traitement antiplaquettaire et l’anticoagulation orale. </a:t>
            </a:r>
          </a:p>
          <a:p>
            <a:endParaRPr lang="fr-CA" dirty="0"/>
          </a:p>
          <a:p>
            <a:r>
              <a:rPr lang="fr-CA" dirty="0"/>
              <a:t>On a constaté fréquemment dans ces essais que l’algorithme de détection des arythmies à l’aide d’un dispositif cardiaque a permis d’identifier des groupes de patients pour lesquels la FA est un « faible fardeau » et ceux pour lesquels la FA est un « lourd fardeau » sur la base d’un point limite spécifié dans l’essai. De plus, bien que la limite pour le faible fardeau vs le lourd fardeau  représenté par la FA variait entre les essais  (i.e., 5 min à 24 h), tous les essais ont montré une différence significative dans les taux annualisés d’AVC entre ces deux populations. </a:t>
            </a:r>
          </a:p>
          <a:p>
            <a:endParaRPr lang="fr-CA" dirty="0"/>
          </a:p>
          <a:p>
            <a:r>
              <a:rPr lang="fr-CA" dirty="0"/>
              <a:t>Le risque absolu annuel d’AVC était généralement &lt; 1 % dans les groupes pour lesquels la FA représentait un faible fardeau et variait entre 2 et 4 % dans les groupes pour lesquels la FA représentait un lourd fardeau. L’essai ASSERT a noté une augmentation du risque annuel d’AVC sur la base du score CHADS2 obtenu par les patients (CHADS2 = 1: 0,6% vs CHADS2 &gt;2: 3,9%) et de la durée de la FASC (&lt;17 h: 1,2% vs &gt;17 h: 4,9%). Ce risque accru d’AVC est similaire à celui observé chez les patients atteints de FA clinique principalement permanente et ayant un score CHA2DS2-VASc. Pour ce dernier groupe à risque, les lignes directrices actuelles recommandent un anticoagulation à long terme. Par opposition, il n’existe aucune donnée ni consensus sur le rôle de l’anticoagulation à long terme chez les patients pour lesquels la FA représente un lourd fardeau lorsqu’on interroge les dispositifs cardiaques</a:t>
            </a:r>
            <a:r>
              <a:rPr lang="en-CA" dirty="0"/>
              <a:t>. </a:t>
            </a:r>
          </a:p>
          <a:p>
            <a:endParaRPr lang="en-CA" dirty="0"/>
          </a:p>
          <a:p>
            <a:r>
              <a:rPr lang="fr-CA" dirty="0"/>
              <a:t>Bien que les essais aient montré un risque similaire d’AVC et un bénéfice similaire de l’anticoagulation chez les patients atteints de FA clinique paroxystique vs une FA permanente, dans ces essais, la FA paroxystique était généralement définie comme une FA et un rythme cardiaque normal documentés par les enregistrements ECG cliniques de routine. Il n’a pas été établi clairement si un patient atteint de brefs épisodes de FASC obtient un bénéfice similaire de l’anticoagulation. Alors que le bénéfice de l’anticoagulation chez les patients atteints de FASC n’a pas été établi, l’anticoagulation à long terme exposera ces patients à un risque significatif de complications hémorragiques majeures dont l’incidence annuelle est de 3 à 3,5%. </a:t>
            </a:r>
          </a:p>
          <a:p>
            <a:endParaRPr lang="fr-CA" dirty="0"/>
          </a:p>
          <a:p>
            <a:r>
              <a:rPr lang="fr-CA" dirty="0"/>
              <a:t>Les analyses de la relation temporelle entre la FASC et  l’AVC semble remettre en question un rôle mécanistique direct de la FASC. Parmi 7700 patients combinés, suivis pendant 1,4 à 2,5 ans, 169 événements thrombo-emboliques (principalement des AVC) sont survenus. Environ la moitié de ces patients ne présentaient pas de FASC documentée dans les enregistrements de leur dispositif cardiaque pendant la période de l’étude, ce qui semble indiquer que l’étiologie de l’AVC est probablement une maladie vasculaire </a:t>
            </a:r>
            <a:r>
              <a:rPr lang="fr-CA" dirty="0" err="1"/>
              <a:t>athéroscléreuse</a:t>
            </a:r>
            <a:r>
              <a:rPr lang="fr-CA" dirty="0"/>
              <a:t>. Chez seulement 10 à 35 % des victimes d’un AV atteintes de FASC documentée, la FASC avait été enregistrée dans les 30 jours précédant l’AVC, remettant ainsi en question le concept actuel selon lequel la FA est à l’origine du mécanisme de l’AVC. </a:t>
            </a:r>
          </a:p>
          <a:p>
            <a:endParaRPr lang="fr-CA" dirty="0"/>
          </a:p>
          <a:p>
            <a:r>
              <a:rPr lang="fr-CA" dirty="0"/>
              <a:t>L’unique essai randomisé examinant la question de la FASC, de l’AVC et de l’anticoagulation est en cours (</a:t>
            </a:r>
            <a:r>
              <a:rPr lang="fr-CA" dirty="0" err="1"/>
              <a:t>ARTESiA</a:t>
            </a:r>
            <a:r>
              <a:rPr lang="fr-CA" dirty="0"/>
              <a:t>; NCT01938248). Dans cet essai, les patients atteints de FASC d’une durée de &gt; 6 min, mais de  &lt; 24 h détectée à l’aide d’un dispositif cardiaque et ayant obtenu un score CHA2DS2-VASc &gt; 4 ont été répartis au hasard à un traitement avec de l’aspirine ou de l’</a:t>
            </a:r>
            <a:r>
              <a:rPr lang="fr-CA" dirty="0" err="1"/>
              <a:t>apixaban</a:t>
            </a:r>
            <a:r>
              <a:rPr lang="fr-CA" dirty="0"/>
              <a:t>. L’objectif est de recruter 4000 patients et les résultats sont prévus en 2019. </a:t>
            </a:r>
          </a:p>
          <a:p>
            <a:endParaRPr lang="fr-CA" dirty="0"/>
          </a:p>
          <a:p>
            <a:r>
              <a:rPr lang="fr-CA" dirty="0"/>
              <a:t>Dans l’intervalle, l’approche clinique à l’égard des patients atteints de FASC demeure difficile. Une prise en charge énergique des facteurs de risque d’AVC, tels que l’hypertension et le diabète, ainsi que l’administration de traitements par des agents antiplaquettaires et des statines conformément aux lignes directrices, est obligatoire. De plus, une surveillance clinique étroite associée idéalement à un système de surveillance à distance doté si possible de caractéristiques de notification de FA, est nécessaire pour détecter la progression du fardeau que représente la FA. Sur la base de données limitées, il semble raisonnable d’envisager l’utilisation d’une anticoagulation orale chez les patients atteints de FASC pendant &gt;24 h, en particulier chez eux ayant un score CHADS2 &gt; 2 et présentant un faible risque hémorragique.</a:t>
            </a:r>
          </a:p>
          <a:p>
            <a:endParaRPr lang="en-CA" dirty="0"/>
          </a:p>
          <a:p>
            <a:endParaRPr lang="fr-CA" dirty="0"/>
          </a:p>
          <a:p>
            <a:r>
              <a:rPr lang="fr-CA" dirty="0"/>
              <a:t>La fibrillation auriculaire (FA) est un fardeau économique et pour le système de santé publique qui augmente rapidement. Le nombre global de personnes chez qui un diagnostic clinique de FA a été posé a été estimé à 33 millions en 2010 et devrait doubler d’ici 2050 en raison des changements démographiques et de la prévalence croissante de facteurs de risque de FA, tels que l’obésité, le diabète sucré et l’hypertension. La FA est associée à une morbidité et à une mortalité importantes (principalement dues à un risque accru d’AVC), à une qualité de vie réduite et à des coûts considérables. Cependant, ces chiffres sous-estiment probablement la prévalence réelle de la FA. Une surveillance électrocardiographique prolongée permet de détecter la FA subclinique (FASC) cliniquement silencieuse chez une proportion variable de sujets étant en rythme sinusal, selon le type et la durée de la surveillance, les caractéristiques de la population à l’étude (en particulier l’âge et les antécédents médicaux) et la définition de la FA. La FASC pourrait avoir un impact important sur la santé et l’incapacité, car elle peut être liée à une proportion significative d’AVC d’origine indéterminée. À cet égard, les patients dotés d’un dispositif cardiaque implantable (p. ex., stimulateur cardiaque ou défibrillateur) qui inclut une électrode auriculaire, ont fourni de nouvelles données sur la prévalence et la signification clinique potentielle des épisodes de tachyarythmie auriculaire </a:t>
            </a:r>
            <a:r>
              <a:rPr lang="en-US" dirty="0"/>
              <a:t>(</a:t>
            </a:r>
            <a:r>
              <a:rPr lang="en-US" i="1" dirty="0"/>
              <a:t>atrial high rate events</a:t>
            </a:r>
            <a:r>
              <a:rPr lang="en-US" dirty="0"/>
              <a:t>, AHRE)</a:t>
            </a:r>
            <a:r>
              <a:rPr lang="fr-CA" dirty="0"/>
              <a:t>, qui représentent largement la FASC (mais peuvent inclure également des artéfacts, le flutter auriculaire ou la tachycardie supraventriculaire par réentrée). En particulier, dans l’étude ASSERT (</a:t>
            </a:r>
            <a:r>
              <a:rPr lang="fr-CA" i="1" dirty="0" err="1"/>
              <a:t>Asymptomatic</a:t>
            </a:r>
            <a:r>
              <a:rPr lang="fr-CA" i="1" dirty="0"/>
              <a:t> AF and Stroke </a:t>
            </a:r>
            <a:r>
              <a:rPr lang="fr-CA" i="1" dirty="0" err="1"/>
              <a:t>Evaluation</a:t>
            </a:r>
            <a:r>
              <a:rPr lang="fr-CA" i="1" dirty="0"/>
              <a:t> in Pacemaker Patients and the AF Reduction Atrial </a:t>
            </a:r>
            <a:r>
              <a:rPr lang="fr-CA" i="1" dirty="0" err="1"/>
              <a:t>Pacing</a:t>
            </a:r>
            <a:r>
              <a:rPr lang="fr-CA" i="1" dirty="0"/>
              <a:t> Trial</a:t>
            </a:r>
            <a:r>
              <a:rPr lang="fr-CA" dirty="0"/>
              <a:t>), les enregistrements électrocardiographiques continus pendant 3 mois par un stimulateur cardiaque implanté (n=2451) ou un défibrillateur implanté (n=129) ont permis d’identifier des épisodes d’AHRE (défini comme une tachyarythmie &gt;190 </a:t>
            </a:r>
            <a:r>
              <a:rPr lang="fr-CA" dirty="0" err="1"/>
              <a:t>batt</a:t>
            </a:r>
            <a:r>
              <a:rPr lang="fr-CA" dirty="0"/>
              <a:t>./min d’une durée &gt; 6 minutes) chez 10 % des patients (âge moyen, ≈76 ans) qui étaient en rythme sinusal et n’avaient pas d’antécédents de FA. Comparativement au rythme sinusal, la présence d’AHRE était associée à un rapport de risque d’AVC et d’événements emboliques de 2,5 (intervalle de confiance à 95%, 1,3–4,9; P=0,007) au cours d’une période de suivi de 2,5 ans. Bien que la prévalence de l’AHRE suggère que la FA clinique ne peut être que la pointe d’un immense iceberg submergé dissimulant une FA non diagnostiquée dans la population générale, il est possible que les affections médicales ayant nécessité l’implantation d’un dispositif cardiaque aient</a:t>
            </a:r>
            <a:r>
              <a:rPr lang="fr-CA" baseline="0" dirty="0"/>
              <a:t> également été à l’origine du taux élevé d’arythmies auriculaires chez ces</a:t>
            </a:r>
            <a:r>
              <a:rPr lang="fr-CA" dirty="0"/>
              <a:t> patients. Il existe des préoccupations</a:t>
            </a:r>
            <a:r>
              <a:rPr lang="fr-CA" baseline="0" dirty="0"/>
              <a:t> similaires concernant les données indiquant qu’une surveillance cardiaque prolongée chez les patients qui ont subi un AVC cryptogénique  révèle une prévalence élevée de FASC.</a:t>
            </a:r>
            <a:endParaRPr lang="fr-CA" dirty="0"/>
          </a:p>
          <a:p>
            <a:endParaRPr lang="en-US" dirty="0"/>
          </a:p>
        </p:txBody>
      </p:sp>
      <p:sp>
        <p:nvSpPr>
          <p:cNvPr id="4" name="Slide Number Placeholder 3"/>
          <p:cNvSpPr>
            <a:spLocks noGrp="1"/>
          </p:cNvSpPr>
          <p:nvPr>
            <p:ph type="sldNum" sz="quarter" idx="5"/>
          </p:nvPr>
        </p:nvSpPr>
        <p:spPr/>
        <p:txBody>
          <a:bodyPr/>
          <a:lstStyle/>
          <a:p>
            <a:fld id="{04156297-500E-4637-A3B6-DA20CA07D824}" type="slidenum">
              <a:rPr lang="en-US" smtClean="0"/>
              <a:t>1</a:t>
            </a:fld>
            <a:endParaRPr lang="en-US"/>
          </a:p>
        </p:txBody>
      </p:sp>
    </p:spTree>
    <p:extLst>
      <p:ext uri="{BB962C8B-B14F-4D97-AF65-F5344CB8AC3E}">
        <p14:creationId xmlns:p14="http://schemas.microsoft.com/office/powerpoint/2010/main" val="3544147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endParaRPr lang="en-CA" altLang="en-US" b="1" dirty="0"/>
          </a:p>
          <a:p>
            <a:r>
              <a:rPr lang="fr-CA" dirty="0" err="1"/>
              <a:t>Kardia</a:t>
            </a:r>
            <a:r>
              <a:rPr lang="fr-CA" dirty="0"/>
              <a:t> Mobile par</a:t>
            </a:r>
            <a:r>
              <a:rPr lang="fr-CA" baseline="0" dirty="0"/>
              <a:t> </a:t>
            </a:r>
            <a:r>
              <a:rPr lang="fr-CA" dirty="0" err="1"/>
              <a:t>AliveCor</a:t>
            </a:r>
            <a:r>
              <a:rPr lang="fr-CA" dirty="0"/>
              <a:t>®</a:t>
            </a:r>
          </a:p>
          <a:p>
            <a:pPr marL="171450" indent="-171450">
              <a:buFont typeface="Arial"/>
              <a:buChar char="•"/>
            </a:pPr>
            <a:r>
              <a:rPr lang="fr-CA" dirty="0"/>
              <a:t>Activé par le patient</a:t>
            </a:r>
            <a:r>
              <a:rPr lang="fr-CA" baseline="0" dirty="0"/>
              <a:t> (ou le médecin)</a:t>
            </a:r>
          </a:p>
          <a:p>
            <a:pPr marL="171450" indent="-171450">
              <a:buFont typeface="Arial"/>
              <a:buChar char="•"/>
            </a:pPr>
            <a:r>
              <a:rPr lang="fr-CA" baseline="0" dirty="0"/>
              <a:t>Enregistrement à une seule dérivation jusqu’à 30 </a:t>
            </a:r>
            <a:r>
              <a:rPr lang="fr-CA" dirty="0"/>
              <a:t>secondes au moyen des doigts placés sur les plaques d’électrodes métalliques qui peuvent également enregistrer lorsqu’elles sont appliquées directement sur le thorax</a:t>
            </a:r>
            <a:endParaRPr lang="fr-CA" baseline="0" dirty="0"/>
          </a:p>
          <a:p>
            <a:pPr marL="171450" indent="-171450">
              <a:buFont typeface="Arial"/>
              <a:buChar char="•"/>
            </a:pPr>
            <a:r>
              <a:rPr lang="fr-CA" baseline="0" dirty="0"/>
              <a:t>Détection automatique de </a:t>
            </a:r>
            <a:r>
              <a:rPr lang="fr-CA" dirty="0"/>
              <a:t>la FA</a:t>
            </a:r>
            <a:endParaRPr lang="fr-CA" baseline="0" dirty="0"/>
          </a:p>
          <a:p>
            <a:pPr marL="171450" indent="-171450">
              <a:buFont typeface="Arial"/>
              <a:buChar char="•"/>
            </a:pPr>
            <a:r>
              <a:rPr lang="fr-CA" baseline="0" dirty="0"/>
              <a:t>Analyse du tracé de l’ECG à distance</a:t>
            </a:r>
          </a:p>
          <a:p>
            <a:pPr marL="171450" indent="-171450">
              <a:buFont typeface="Arial"/>
              <a:buChar char="•"/>
            </a:pPr>
            <a:r>
              <a:rPr lang="fr-CA" baseline="0" dirty="0"/>
              <a:t>Transmission</a:t>
            </a:r>
            <a:r>
              <a:rPr lang="fr-CA" dirty="0"/>
              <a:t> du tracé avec enregistrement vocal simultané par courriel</a:t>
            </a:r>
            <a:endParaRPr lang="fr-CA" baseline="0" dirty="0"/>
          </a:p>
          <a:p>
            <a:pPr marL="171450" indent="-171450">
              <a:buFont typeface="Arial"/>
              <a:buChar char="•"/>
            </a:pPr>
            <a:endParaRPr lang="fr-CA" dirty="0"/>
          </a:p>
          <a:p>
            <a:pPr marL="0" indent="0">
              <a:buFont typeface="Arial"/>
              <a:buNone/>
            </a:pPr>
            <a:r>
              <a:rPr lang="fr-CA" baseline="0" dirty="0" err="1"/>
              <a:t>HeartCheck</a:t>
            </a:r>
            <a:r>
              <a:rPr lang="fr-CA" baseline="0" dirty="0"/>
              <a:t> par </a:t>
            </a:r>
            <a:r>
              <a:rPr lang="fr-CA" baseline="0" dirty="0" err="1"/>
              <a:t>CardioComm</a:t>
            </a:r>
            <a:endParaRPr lang="fr-CA" baseline="0" dirty="0"/>
          </a:p>
          <a:p>
            <a:pPr marL="171450" indent="-171450">
              <a:buFont typeface="Arial"/>
              <a:buChar char="•"/>
            </a:pPr>
            <a:r>
              <a:rPr lang="fr-CA" dirty="0"/>
              <a:t>Activé par le patient (ou le médecin)</a:t>
            </a:r>
          </a:p>
          <a:p>
            <a:pPr marL="171450" indent="-171450">
              <a:buFont typeface="Arial"/>
              <a:buChar char="•"/>
            </a:pPr>
            <a:r>
              <a:rPr lang="fr-CA" dirty="0"/>
              <a:t>Enregistrement à une seule dérivation jusqu’à 30 secondes au moyen des doigts placés sur les plaques d’électrodes métalliques qui peuvent également enregistrer lorsqu’elles sont appliquées directement sur le thorax</a:t>
            </a:r>
          </a:p>
          <a:p>
            <a:pPr marL="171450" indent="-171450">
              <a:buFont typeface="Arial"/>
              <a:buChar char="•"/>
            </a:pPr>
            <a:r>
              <a:rPr lang="fr-CA" dirty="0"/>
              <a:t>Analyse du tracé de l’ECG à distance</a:t>
            </a:r>
          </a:p>
          <a:p>
            <a:pPr marL="171450" indent="-171450">
              <a:buFont typeface="Arial"/>
              <a:buChar char="•"/>
            </a:pPr>
            <a:r>
              <a:rPr lang="fr-CA" baseline="0" dirty="0"/>
              <a:t>Transmission du tracé avec notes par transmission sécurisée des données (pas par courriel)</a:t>
            </a:r>
          </a:p>
          <a:p>
            <a:endParaRPr lang="de-DE" b="1" dirty="0"/>
          </a:p>
          <a:p>
            <a:endParaRPr lang="en-CA" b="1" dirty="0"/>
          </a:p>
          <a:p>
            <a:pPr lvl="0" algn="l" defTabSz="914400">
              <a:defRPr/>
            </a:pPr>
            <a:endParaRPr lang="en-CA" sz="1200" b="1" dirty="0">
              <a:solidFill>
                <a:prstClr val="black"/>
              </a:solidFill>
              <a:latin typeface="Arial Narrow" panose="020B0606020202030204" pitchFamily="34" charset="0"/>
              <a:cs typeface="Candara"/>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8386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endParaRPr lang="en-CA" altLang="en-US" b="1" dirty="0"/>
          </a:p>
          <a:p>
            <a:r>
              <a:rPr lang="fr-CA" b="1" noProof="0" dirty="0" err="1"/>
              <a:t>CardioMemo</a:t>
            </a:r>
            <a:r>
              <a:rPr lang="fr-CA" b="1" noProof="0" dirty="0"/>
              <a:t> et King of </a:t>
            </a:r>
            <a:r>
              <a:rPr lang="fr-CA" b="1" noProof="0" dirty="0" err="1"/>
              <a:t>Heart</a:t>
            </a:r>
            <a:r>
              <a:rPr lang="fr-CA" b="1" noProof="0" dirty="0"/>
              <a:t> NE SONT PLUS FABRIQUÉS</a:t>
            </a:r>
            <a:r>
              <a:rPr lang="fr-CA" b="1" baseline="0" noProof="0" dirty="0"/>
              <a:t> –COÛT </a:t>
            </a:r>
            <a:r>
              <a:rPr lang="fr-CA" b="1" noProof="0" dirty="0"/>
              <a:t>1200 $ </a:t>
            </a:r>
            <a:r>
              <a:rPr lang="fr-CA" b="1" baseline="0" noProof="0" dirty="0"/>
              <a:t>– NON RÉPERTORIÉ COMME UN DISPOSITIF MÉDICAL APPROUVÉ POUR LA VENTE PAR SANTÉ CANADA </a:t>
            </a:r>
            <a:endParaRPr lang="fr-CA" b="1" noProof="0" dirty="0"/>
          </a:p>
          <a:p>
            <a:pPr marL="171450" indent="-171450">
              <a:buFontTx/>
              <a:buChar char="-"/>
            </a:pPr>
            <a:r>
              <a:rPr lang="fr-CA" noProof="0" dirty="0"/>
              <a:t>Fourni au patient généralement pendant 2 à 4 semaines</a:t>
            </a:r>
          </a:p>
          <a:p>
            <a:pPr marL="171450" indent="-171450">
              <a:buFontTx/>
              <a:buChar char="-"/>
            </a:pPr>
            <a:r>
              <a:rPr lang="fr-CA" noProof="0" dirty="0"/>
              <a:t>Deux électrodes appliquées sur</a:t>
            </a:r>
            <a:r>
              <a:rPr lang="fr-CA" baseline="0" noProof="0" dirty="0"/>
              <a:t> le thorax, remplacées quotidiennement</a:t>
            </a:r>
            <a:endParaRPr lang="fr-CA" noProof="0" dirty="0"/>
          </a:p>
          <a:p>
            <a:pPr marL="171450" indent="-171450">
              <a:buFontTx/>
              <a:buChar char="-"/>
            </a:pPr>
            <a:r>
              <a:rPr lang="fr-CA" noProof="0" dirty="0"/>
              <a:t>Activé</a:t>
            </a:r>
            <a:r>
              <a:rPr lang="fr-CA" baseline="0" noProof="0" dirty="0"/>
              <a:t> par le patient lors de symptômes en appuyant sur le bouton</a:t>
            </a:r>
            <a:r>
              <a:rPr lang="fr-CA" noProof="0" dirty="0"/>
              <a:t> “Rec” (Enregistrer)</a:t>
            </a:r>
          </a:p>
          <a:p>
            <a:pPr marL="171450" indent="-171450">
              <a:buFontTx/>
              <a:buChar char="-"/>
            </a:pPr>
            <a:r>
              <a:rPr lang="fr-CA" noProof="0" dirty="0"/>
              <a:t>Algorithme de détection automatique de la FA </a:t>
            </a:r>
            <a:r>
              <a:rPr lang="fr-CA" baseline="0" noProof="0" dirty="0"/>
              <a:t>(Version “FA Express”)</a:t>
            </a:r>
          </a:p>
          <a:p>
            <a:pPr marL="171450" indent="-171450">
              <a:buFontTx/>
              <a:buChar char="-"/>
            </a:pPr>
            <a:r>
              <a:rPr lang="fr-CA" baseline="0" noProof="0" dirty="0"/>
              <a:t>Transmission par téléphone</a:t>
            </a:r>
          </a:p>
          <a:p>
            <a:pPr marL="171450" indent="-171450">
              <a:buFontTx/>
              <a:buChar char="-"/>
            </a:pPr>
            <a:endParaRPr lang="fr-CA" baseline="0" noProof="0" dirty="0"/>
          </a:p>
          <a:p>
            <a:pPr marL="0" indent="0">
              <a:buFontTx/>
              <a:buNone/>
            </a:pPr>
            <a:r>
              <a:rPr lang="fr-CA" b="1" baseline="0" noProof="0" dirty="0"/>
              <a:t>Micro ER – Répertorié par Santé Canada</a:t>
            </a:r>
          </a:p>
          <a:p>
            <a:pPr marL="171450" indent="-171450">
              <a:buFontTx/>
              <a:buChar char="-"/>
            </a:pPr>
            <a:r>
              <a:rPr lang="fr-CA" baseline="0" noProof="0" dirty="0"/>
              <a:t>Moniteur d’événements symptomatiques non en boucle</a:t>
            </a:r>
          </a:p>
          <a:p>
            <a:pPr marL="171450" indent="-171450">
              <a:buFontTx/>
              <a:buChar char="-"/>
            </a:pPr>
            <a:r>
              <a:rPr lang="fr-CA" baseline="0" noProof="0" dirty="0"/>
              <a:t>Électrodes thoraciques non requises</a:t>
            </a:r>
          </a:p>
          <a:p>
            <a:pPr marL="171450" indent="-171450">
              <a:buFontTx/>
              <a:buChar char="-"/>
            </a:pPr>
            <a:r>
              <a:rPr lang="fr-CA" baseline="0" noProof="0" dirty="0"/>
              <a:t>Enregistrements de ≤ 32 secondes chacun activés par le patient </a:t>
            </a:r>
          </a:p>
          <a:p>
            <a:pPr marL="171450" indent="-171450">
              <a:buFontTx/>
              <a:buChar char="-"/>
            </a:pPr>
            <a:r>
              <a:rPr lang="fr-CA" baseline="0" noProof="0" dirty="0"/>
              <a:t>Six enregistrements au maximum </a:t>
            </a:r>
          </a:p>
          <a:p>
            <a:pPr marL="171450" indent="-171450">
              <a:buFontTx/>
              <a:buChar char="-"/>
            </a:pPr>
            <a:r>
              <a:rPr lang="fr-CA" baseline="0" noProof="0" dirty="0"/>
              <a:t>La mémoire du dispositif permet six enregistrements au maximum avant le téléchargement requis</a:t>
            </a:r>
          </a:p>
          <a:p>
            <a:pPr marL="171450" indent="-171450">
              <a:buFontTx/>
              <a:buChar char="-"/>
            </a:pPr>
            <a:endParaRPr lang="fr-CA" baseline="0" noProof="0" dirty="0"/>
          </a:p>
          <a:p>
            <a:r>
              <a:rPr lang="fr-CA" b="1" baseline="0" noProof="0" dirty="0"/>
              <a:t>Sirona ($1,500) </a:t>
            </a:r>
            <a:r>
              <a:rPr lang="fr-CA" b="1" noProof="0" dirty="0"/>
              <a:t>–Répertorié par Santé Canada</a:t>
            </a:r>
          </a:p>
          <a:p>
            <a:pPr marL="0" indent="0">
              <a:buFontTx/>
              <a:buNone/>
            </a:pPr>
            <a:endParaRPr lang="fr-CA" b="1" baseline="0" noProof="0" dirty="0"/>
          </a:p>
          <a:p>
            <a:pPr marL="171450" indent="-171450">
              <a:buFontTx/>
              <a:buChar char="-"/>
            </a:pPr>
            <a:r>
              <a:rPr lang="fr-CA" baseline="0" noProof="0" dirty="0"/>
              <a:t>Enregistrement ECG continu pendant jusqu’à 30 jours</a:t>
            </a:r>
          </a:p>
          <a:p>
            <a:pPr marL="171450" indent="-171450">
              <a:buFontTx/>
              <a:buChar char="-"/>
            </a:pPr>
            <a:r>
              <a:rPr lang="fr-CA" baseline="0" noProof="0" dirty="0"/>
              <a:t>ECG à 1-3</a:t>
            </a:r>
            <a:r>
              <a:rPr lang="fr-CA" noProof="0" dirty="0"/>
              <a:t> dérivations</a:t>
            </a:r>
            <a:endParaRPr lang="fr-CA" baseline="0" noProof="0" dirty="0"/>
          </a:p>
          <a:p>
            <a:pPr marL="171450" indent="-171450">
              <a:buFontTx/>
              <a:buChar char="-"/>
            </a:pPr>
            <a:r>
              <a:rPr lang="fr-CA" baseline="0" noProof="0" dirty="0"/>
              <a:t>Dispositif résistant à l’eau</a:t>
            </a:r>
          </a:p>
          <a:p>
            <a:pPr marL="171450" indent="-171450">
              <a:buFontTx/>
              <a:buChar char="-"/>
            </a:pPr>
            <a:r>
              <a:rPr lang="fr-CA" baseline="0" noProof="0" dirty="0"/>
              <a:t>Bouton EVENT (Événement) déclenché par le patient</a:t>
            </a:r>
          </a:p>
          <a:p>
            <a:pPr marL="171450" indent="-171450">
              <a:buFontTx/>
              <a:buChar char="-"/>
            </a:pPr>
            <a:r>
              <a:rPr lang="fr-CA" baseline="0" noProof="0" dirty="0" err="1"/>
              <a:t>Auto-détection</a:t>
            </a:r>
            <a:r>
              <a:rPr lang="fr-CA" baseline="0" noProof="0" dirty="0"/>
              <a:t> des arythmies telles que la FA</a:t>
            </a:r>
          </a:p>
          <a:p>
            <a:pPr marL="171450" indent="-171450">
              <a:buFontTx/>
              <a:buChar char="-"/>
            </a:pPr>
            <a:r>
              <a:rPr lang="fr-CA" baseline="0" noProof="0" dirty="0"/>
              <a:t>Transmission des événements en temps réel via Bluetooth</a:t>
            </a:r>
          </a:p>
          <a:p>
            <a:pPr marL="171450" indent="-171450">
              <a:buFontTx/>
              <a:buChar char="-"/>
            </a:pPr>
            <a:r>
              <a:rPr lang="fr-CA" baseline="0" noProof="0" dirty="0"/>
              <a:t>Transmission </a:t>
            </a:r>
            <a:r>
              <a:rPr lang="fr-CA" baseline="0" noProof="0" dirty="0" err="1"/>
              <a:t>transtéléphonique</a:t>
            </a:r>
            <a:r>
              <a:rPr lang="fr-CA" baseline="0" noProof="0" dirty="0"/>
              <a:t> de l’ECG</a:t>
            </a:r>
          </a:p>
          <a:p>
            <a:pPr marL="171450" indent="-171450">
              <a:buFontTx/>
              <a:buChar char="-"/>
            </a:pPr>
            <a:r>
              <a:rPr lang="fr-CA" baseline="0" noProof="0" dirty="0"/>
              <a:t>Logiciel de surveillance à distance dans plusieurs hôpitaux canadiens</a:t>
            </a:r>
          </a:p>
          <a:p>
            <a:pPr marL="0" indent="0">
              <a:buFontTx/>
              <a:buNone/>
            </a:pPr>
            <a:endParaRPr lang="fr-CA" baseline="0" noProof="0" dirty="0"/>
          </a:p>
          <a:p>
            <a:pPr marL="171450" indent="-171450">
              <a:buFontTx/>
              <a:buChar char="-"/>
            </a:pPr>
            <a:endParaRPr lang="fr-CA" baseline="0" noProof="0" dirty="0"/>
          </a:p>
          <a:p>
            <a:pPr marL="0" indent="0">
              <a:buFontTx/>
              <a:buNone/>
            </a:pPr>
            <a:r>
              <a:rPr lang="fr-CA" b="1" baseline="0" noProof="0" dirty="0" err="1"/>
              <a:t>CardioSTAT</a:t>
            </a:r>
            <a:r>
              <a:rPr lang="fr-CA" b="1" baseline="0" noProof="0" dirty="0"/>
              <a:t> ($425) – Répertorié pour la vente par Santé Canada</a:t>
            </a:r>
          </a:p>
          <a:p>
            <a:pPr marL="171450" indent="-171450">
              <a:buFont typeface="Arial"/>
              <a:buChar char="•"/>
            </a:pPr>
            <a:r>
              <a:rPr lang="fr-CA" baseline="0" noProof="0" dirty="0"/>
              <a:t>Patch résistant à l’eau</a:t>
            </a:r>
          </a:p>
          <a:p>
            <a:pPr marL="171450" indent="-171450">
              <a:buFont typeface="Arial"/>
              <a:buChar char="•"/>
            </a:pPr>
            <a:r>
              <a:rPr lang="fr-CA" baseline="0" noProof="0" dirty="0"/>
              <a:t>Enregistrement ECG continu pendant 7 jours au maximum</a:t>
            </a:r>
          </a:p>
          <a:p>
            <a:pPr marL="171450" indent="-171450">
              <a:buFont typeface="Arial"/>
              <a:buChar char="•"/>
            </a:pPr>
            <a:r>
              <a:rPr lang="fr-CA" baseline="0" noProof="0" dirty="0"/>
              <a:t>Bouton « </a:t>
            </a:r>
            <a:r>
              <a:rPr lang="fr-CA" baseline="0" noProof="0" dirty="0" err="1"/>
              <a:t>Event</a:t>
            </a:r>
            <a:r>
              <a:rPr lang="fr-CA" baseline="0" noProof="0" dirty="0"/>
              <a:t> » (Événement) déclenché par le patient</a:t>
            </a:r>
          </a:p>
          <a:p>
            <a:pPr marL="171450" indent="-171450">
              <a:buFont typeface="Arial"/>
              <a:buChar char="•"/>
            </a:pPr>
            <a:endParaRPr lang="fr-CA" baseline="0" noProof="0" dirty="0"/>
          </a:p>
          <a:p>
            <a:pPr marL="0" marR="0" indent="0" algn="l" defTabSz="914400" rtl="0" eaLnBrk="1" fontAlgn="auto" latinLnBrk="0" hangingPunct="1">
              <a:lnSpc>
                <a:spcPct val="100000"/>
              </a:lnSpc>
              <a:spcBef>
                <a:spcPts val="0"/>
              </a:spcBef>
              <a:spcAft>
                <a:spcPts val="0"/>
              </a:spcAft>
              <a:buClrTx/>
              <a:buSzTx/>
              <a:buFont typeface="Arial"/>
              <a:buNone/>
              <a:tabLst/>
              <a:defRPr/>
            </a:pPr>
            <a:r>
              <a:rPr lang="fr-CA" b="1" baseline="0" noProof="0" dirty="0" err="1"/>
              <a:t>Reveal</a:t>
            </a:r>
            <a:r>
              <a:rPr lang="fr-CA" b="1" baseline="0" noProof="0" dirty="0"/>
              <a:t> XT ou LINK ($4000) - Répertorié pour la vente par Santé Canada</a:t>
            </a:r>
          </a:p>
          <a:p>
            <a:pPr marL="0" indent="0">
              <a:buFont typeface="Arial"/>
              <a:buNone/>
            </a:pPr>
            <a:endParaRPr lang="fr-CA" b="1" baseline="0" noProof="0" dirty="0"/>
          </a:p>
          <a:p>
            <a:pPr marL="171450" indent="-171450">
              <a:buFontTx/>
              <a:buChar char="-"/>
            </a:pPr>
            <a:r>
              <a:rPr lang="fr-CA" baseline="0" noProof="0" dirty="0"/>
              <a:t>Moniteur cardiaque implantable</a:t>
            </a:r>
          </a:p>
          <a:p>
            <a:pPr marL="171450" indent="-171450">
              <a:buFontTx/>
              <a:buChar char="-"/>
            </a:pPr>
            <a:r>
              <a:rPr lang="fr-CA" baseline="0" noProof="0" dirty="0"/>
              <a:t>Implanté dans le thorax par voie sous-cutanée</a:t>
            </a:r>
          </a:p>
          <a:p>
            <a:pPr marL="171450" indent="-171450">
              <a:buFontTx/>
              <a:buChar char="-"/>
            </a:pPr>
            <a:r>
              <a:rPr lang="fr-CA" baseline="0" noProof="0" dirty="0"/>
              <a:t>La batterie dure trois ans au maximum</a:t>
            </a:r>
          </a:p>
          <a:p>
            <a:pPr marL="171450" indent="-171450">
              <a:buFontTx/>
              <a:buChar char="-"/>
            </a:pPr>
            <a:r>
              <a:rPr lang="fr-CA" baseline="0" noProof="0" dirty="0" err="1"/>
              <a:t>Auto-transmission</a:t>
            </a:r>
            <a:r>
              <a:rPr lang="fr-CA" baseline="0" noProof="0" dirty="0"/>
              <a:t> des événements</a:t>
            </a:r>
          </a:p>
          <a:p>
            <a:endParaRPr lang="de-DE" b="1" dirty="0"/>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95271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fr-CA" noProof="0" dirty="0"/>
              <a:t>Ces questions visent à faire</a:t>
            </a:r>
            <a:r>
              <a:rPr lang="fr-CA" baseline="0" noProof="0" dirty="0"/>
              <a:t> participer l’auditoire et à évaluer ce que l’auditoire ferait dans le scénario décrit.</a:t>
            </a:r>
            <a:r>
              <a:rPr lang="fr-CA" noProof="0" dirty="0"/>
              <a:t> </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6353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fr-CA" noProof="0" dirty="0"/>
              <a:t>Ces questions visent à faire</a:t>
            </a:r>
            <a:r>
              <a:rPr lang="fr-CA" baseline="0" noProof="0" dirty="0"/>
              <a:t> participer l’auditoire et à évaluer ce que l’auditoire ferait dans le scénario décrit.</a:t>
            </a:r>
            <a:r>
              <a:rPr lang="fr-CA" noProof="0" dirty="0"/>
              <a:t> </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89447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pPr defTabSz="483276">
              <a:defRPr/>
            </a:pPr>
            <a:r>
              <a:rPr lang="fr-CA" sz="1200" noProof="0" dirty="0"/>
              <a:t>De</a:t>
            </a:r>
            <a:r>
              <a:rPr lang="fr-CA" sz="1200" baseline="0" noProof="0" dirty="0"/>
              <a:t> nouvelles données révèlent que la FASC est très fréquente chez les patients âgés à haut risque et bien qu’habituellement peu fréquente et de courte durée, elle précède souvent la FA clinique</a:t>
            </a:r>
            <a:r>
              <a:rPr lang="fr-CA" sz="1200" noProof="0" dirty="0"/>
              <a:t>. La signification clinique et la prise en charge optimale</a:t>
            </a:r>
            <a:r>
              <a:rPr lang="fr-CA" sz="1200" baseline="0" noProof="0" dirty="0"/>
              <a:t> de la FASC sont largement inconnues. En particulier, d’autres études sont nécessaires pour déterminer si la FASC est un facteur de risque qui peut être potentiellement traité, un biomarqueur accessible ou les deux</a:t>
            </a:r>
            <a:r>
              <a:rPr lang="fr-CA" sz="1200" noProof="0" dirty="0"/>
              <a:t>.</a:t>
            </a:r>
          </a:p>
          <a:p>
            <a:pPr defTabSz="483276">
              <a:defRPr/>
            </a:pPr>
            <a:endParaRPr lang="fr-CA" sz="1200" b="1" noProof="0" dirty="0">
              <a:ea typeface="Microsoft YaHei" pitchFamily="34" charset="-122"/>
            </a:endParaRPr>
          </a:p>
          <a:p>
            <a:pPr marL="0" marR="0" lvl="0" indent="0" algn="l" defTabSz="483276" rtl="0" eaLnBrk="1" fontAlgn="auto" latinLnBrk="0" hangingPunct="1">
              <a:lnSpc>
                <a:spcPct val="100000"/>
              </a:lnSpc>
              <a:spcBef>
                <a:spcPts val="0"/>
              </a:spcBef>
              <a:spcAft>
                <a:spcPts val="0"/>
              </a:spcAft>
              <a:buClrTx/>
              <a:buSzTx/>
              <a:buFontTx/>
              <a:buNone/>
              <a:tabLst/>
              <a:defRPr/>
            </a:pPr>
            <a:r>
              <a:rPr lang="fr-CA" sz="1200" noProof="0" dirty="0"/>
              <a:t>La FASC</a:t>
            </a:r>
            <a:r>
              <a:rPr lang="fr-CA" sz="1200" baseline="0" noProof="0" dirty="0"/>
              <a:t> est une entité fréquente, non seulement chez les</a:t>
            </a:r>
            <a:r>
              <a:rPr lang="fr-CA" sz="1200" noProof="0" dirty="0"/>
              <a:t> patients porteurs d’un stimulateur</a:t>
            </a:r>
            <a:r>
              <a:rPr lang="fr-CA" sz="1200" baseline="0" noProof="0" dirty="0"/>
              <a:t> cardiaque ou d’un défibrillateur implantable, mais également chez</a:t>
            </a:r>
            <a:r>
              <a:rPr lang="fr-CA" sz="1200" noProof="0" dirty="0"/>
              <a:t> 30</a:t>
            </a:r>
            <a:r>
              <a:rPr lang="fr-CA" sz="1200" baseline="0" noProof="0" dirty="0"/>
              <a:t> à </a:t>
            </a:r>
            <a:r>
              <a:rPr lang="fr-CA" sz="1200" noProof="0" dirty="0"/>
              <a:t>35 % des sujets âgés atteints d’une</a:t>
            </a:r>
          </a:p>
          <a:p>
            <a:pPr marL="0" marR="0" lvl="0" indent="0" algn="l" defTabSz="483276" rtl="0" eaLnBrk="1" fontAlgn="auto" latinLnBrk="0" hangingPunct="1">
              <a:lnSpc>
                <a:spcPct val="100000"/>
              </a:lnSpc>
              <a:spcBef>
                <a:spcPts val="0"/>
              </a:spcBef>
              <a:spcAft>
                <a:spcPts val="0"/>
              </a:spcAft>
              <a:buClrTx/>
              <a:buSzTx/>
              <a:buFontTx/>
              <a:buNone/>
              <a:tabLst/>
              <a:defRPr/>
            </a:pPr>
            <a:r>
              <a:rPr lang="fr-CA" sz="1200" noProof="0" dirty="0"/>
              <a:t>maladie cardiaque.</a:t>
            </a:r>
            <a:r>
              <a:rPr lang="fr-CA" sz="1200" baseline="0" noProof="0" dirty="0"/>
              <a:t> Le risque thrombo-embolique augmente en présence d’arythmie auriculaire d’une durée aussi courte que 20 battements. Cependant, ce risque augmente avec le fardeau croissant que représente la FA</a:t>
            </a:r>
            <a:r>
              <a:rPr lang="fr-CA" sz="1200" noProof="0" dirty="0"/>
              <a:t>, même avec la progression de la F</a:t>
            </a:r>
            <a:r>
              <a:rPr lang="fr-CA" sz="1200" baseline="0" noProof="0" dirty="0"/>
              <a:t>A clinique paroxystique à persistante, puis permanente. Parmi les patients atteints de FASC, chez seulement</a:t>
            </a:r>
            <a:r>
              <a:rPr lang="fr-CA" sz="1200" noProof="0" dirty="0"/>
              <a:t> 24 % d’entre eux, la FASC progresse</a:t>
            </a:r>
            <a:r>
              <a:rPr lang="fr-CA" sz="1200" baseline="0" noProof="0" dirty="0"/>
              <a:t> en épisodes d’une durée </a:t>
            </a:r>
            <a:r>
              <a:rPr lang="fr-CA" sz="1200" noProof="0" dirty="0"/>
              <a:t>&gt;23 heures sur une période</a:t>
            </a:r>
            <a:r>
              <a:rPr lang="fr-CA" sz="1200" baseline="0" noProof="0" dirty="0"/>
              <a:t> de</a:t>
            </a:r>
            <a:r>
              <a:rPr lang="fr-CA" sz="1200" noProof="0" dirty="0"/>
              <a:t> 2,4 ans et ce sont ces sujets qui semblent présenter le plus grand risque d’événements indésirables. </a:t>
            </a:r>
          </a:p>
          <a:p>
            <a:pPr marL="0" marR="0" lvl="0" indent="0" algn="l" defTabSz="483276" rtl="0" eaLnBrk="1" fontAlgn="auto" latinLnBrk="0" hangingPunct="1">
              <a:lnSpc>
                <a:spcPct val="100000"/>
              </a:lnSpc>
              <a:spcBef>
                <a:spcPts val="0"/>
              </a:spcBef>
              <a:spcAft>
                <a:spcPts val="0"/>
              </a:spcAft>
              <a:buClrTx/>
              <a:buSzTx/>
              <a:buFontTx/>
              <a:buNone/>
              <a:tabLst/>
              <a:defRPr/>
            </a:pPr>
            <a:endParaRPr lang="fr-CA" sz="1200" b="1" noProof="0" dirty="0">
              <a:ea typeface="Microsoft YaHei" pitchFamily="34" charset="-122"/>
            </a:endParaRPr>
          </a:p>
          <a:p>
            <a:r>
              <a:rPr lang="fr-CA" sz="1200" b="0" i="0" kern="1200" noProof="0" dirty="0">
                <a:solidFill>
                  <a:schemeClr val="tx1"/>
                </a:solidFill>
                <a:effectLst/>
              </a:rPr>
              <a:t>Une FA cliniquement silencieuse a été détectée chez 34 % des patients en 1 an (suivi moyen total de 16 mois) et une</a:t>
            </a:r>
            <a:r>
              <a:rPr lang="fr-CA" sz="1200" b="0" i="0" kern="1200" baseline="0" noProof="0" dirty="0">
                <a:solidFill>
                  <a:schemeClr val="tx1"/>
                </a:solidFill>
                <a:effectLst/>
              </a:rPr>
              <a:t> hypertrophie auriculaire gauche (HAG), mais non un AVC ou un AIT antérieur, était un facteur de prédiction d’une FA incidente</a:t>
            </a:r>
            <a:r>
              <a:rPr lang="fr-CA" sz="1200" b="0" i="0" kern="1200" noProof="0" dirty="0">
                <a:solidFill>
                  <a:schemeClr val="tx1"/>
                </a:solidFill>
                <a:effectLst/>
              </a:rPr>
              <a:t>. Ces données suggèrent que</a:t>
            </a:r>
            <a:r>
              <a:rPr lang="fr-CA" sz="1200" b="0" i="0" kern="1200" baseline="0" noProof="0" dirty="0">
                <a:solidFill>
                  <a:schemeClr val="tx1"/>
                </a:solidFill>
                <a:effectLst/>
              </a:rPr>
              <a:t> la FA subclinique est un fardeau important chez les sujets ayant obtenu des scores </a:t>
            </a:r>
            <a:r>
              <a:rPr lang="fr-CA" sz="1200" b="0" i="0" kern="1200" noProof="0" dirty="0">
                <a:solidFill>
                  <a:schemeClr val="tx1"/>
                </a:solidFill>
                <a:effectLst/>
              </a:rPr>
              <a:t>CHA</a:t>
            </a:r>
            <a:r>
              <a:rPr lang="fr-CA" sz="1200" b="0" i="0" kern="1200" baseline="-25000" noProof="0" dirty="0">
                <a:solidFill>
                  <a:schemeClr val="tx1"/>
                </a:solidFill>
                <a:effectLst/>
              </a:rPr>
              <a:t>2</a:t>
            </a:r>
            <a:r>
              <a:rPr lang="fr-CA" sz="1200" b="0" i="0" kern="1200" noProof="0" dirty="0">
                <a:solidFill>
                  <a:schemeClr val="tx1"/>
                </a:solidFill>
                <a:effectLst/>
              </a:rPr>
              <a:t>DS</a:t>
            </a:r>
            <a:r>
              <a:rPr lang="fr-CA" sz="1200" b="0" i="0" kern="1200" baseline="-25000" noProof="0" dirty="0">
                <a:solidFill>
                  <a:schemeClr val="tx1"/>
                </a:solidFill>
                <a:effectLst/>
              </a:rPr>
              <a:t>2</a:t>
            </a:r>
            <a:r>
              <a:rPr lang="fr-CA" sz="1200" b="0" i="0" kern="1200" noProof="0" dirty="0">
                <a:solidFill>
                  <a:schemeClr val="tx1"/>
                </a:solidFill>
                <a:effectLst/>
              </a:rPr>
              <a:t>-Vasc élevés</a:t>
            </a:r>
            <a:r>
              <a:rPr lang="fr-CA" sz="1200" b="0" i="0" kern="1200" baseline="0" noProof="0" dirty="0">
                <a:solidFill>
                  <a:schemeClr val="tx1"/>
                </a:solidFill>
                <a:effectLst/>
              </a:rPr>
              <a:t> et cet outil d’évaluation des risques </a:t>
            </a:r>
            <a:r>
              <a:rPr lang="fr-CA" sz="1200" b="0" i="0" kern="1200" noProof="0" dirty="0">
                <a:solidFill>
                  <a:schemeClr val="tx1"/>
                </a:solidFill>
                <a:effectLst/>
              </a:rPr>
              <a:t>(en plus de la présence d’une HAG) devrait peut-être être utilisé pour déterminer chez quels sujets</a:t>
            </a:r>
            <a:r>
              <a:rPr lang="fr-CA" sz="1200" b="0" i="0" kern="1200" baseline="0" noProof="0" dirty="0">
                <a:solidFill>
                  <a:schemeClr val="tx1"/>
                </a:solidFill>
                <a:effectLst/>
              </a:rPr>
              <a:t> rechercher plus activement une FA à l’aide de moniteurs implantables</a:t>
            </a:r>
            <a:r>
              <a:rPr lang="fr-CA" sz="1200" b="0" i="0" kern="1200" noProof="0" dirty="0">
                <a:solidFill>
                  <a:schemeClr val="tx1"/>
                </a:solidFill>
                <a:effectLst/>
              </a:rPr>
              <a:t>.</a:t>
            </a:r>
          </a:p>
          <a:p>
            <a:endParaRPr lang="fr-CA" sz="1200" b="0" i="0" kern="1200" noProof="0" dirty="0">
              <a:solidFill>
                <a:schemeClr val="tx1"/>
              </a:solidFill>
              <a:effectLst/>
            </a:endParaRPr>
          </a:p>
          <a:p>
            <a:r>
              <a:rPr lang="fr-CA" sz="1200" b="0" i="0" kern="1200" noProof="0" dirty="0">
                <a:solidFill>
                  <a:schemeClr val="tx1"/>
                </a:solidFill>
                <a:effectLst/>
              </a:rPr>
              <a:t>L’absence de relation entre les</a:t>
            </a:r>
            <a:r>
              <a:rPr lang="fr-CA" sz="1200" b="0" i="0" kern="1200" baseline="0" noProof="0" dirty="0">
                <a:solidFill>
                  <a:schemeClr val="tx1"/>
                </a:solidFill>
                <a:effectLst/>
              </a:rPr>
              <a:t> antécédents d’AVC et la FA incidente n’est pas complètement comprise, mais pourrait suggérer une relation complexe qui n’est que partiellement causale entre l’AVC et la FA</a:t>
            </a:r>
            <a:r>
              <a:rPr lang="fr-CA" sz="1200" b="0" i="0" kern="1200" noProof="0" dirty="0">
                <a:solidFill>
                  <a:schemeClr val="tx1"/>
                </a:solidFill>
                <a:effectLst/>
              </a:rPr>
              <a:t>. Les implications sur le traitement anticoagulant (avec</a:t>
            </a:r>
            <a:r>
              <a:rPr lang="fr-CA" sz="1200" b="0" i="0" kern="1200" baseline="0" noProof="0" dirty="0">
                <a:solidFill>
                  <a:schemeClr val="tx1"/>
                </a:solidFill>
                <a:effectLst/>
              </a:rPr>
              <a:t> les nouveaux médicaments oraux</a:t>
            </a:r>
            <a:r>
              <a:rPr lang="fr-CA" sz="1200" b="0" i="0" kern="1200" noProof="0" dirty="0">
                <a:solidFill>
                  <a:schemeClr val="tx1"/>
                </a:solidFill>
                <a:effectLst/>
              </a:rPr>
              <a:t>) pour la prise en charge de la</a:t>
            </a:r>
            <a:r>
              <a:rPr lang="fr-CA" sz="1200" b="0" i="0" kern="1200" baseline="0" noProof="0" dirty="0">
                <a:solidFill>
                  <a:schemeClr val="tx1"/>
                </a:solidFill>
                <a:effectLst/>
              </a:rPr>
              <a:t> FA subclinique ne sont pas encore bien comprises et des essais randomisés sont en cours pour déterminer si une anticoagulation est indiquée</a:t>
            </a:r>
            <a:r>
              <a:rPr lang="fr-CA" sz="1200" b="0" i="0" kern="1200" noProof="0" dirty="0">
                <a:solidFill>
                  <a:schemeClr val="tx1"/>
                </a:solidFill>
                <a:effectLst/>
              </a:rPr>
              <a:t> (</a:t>
            </a:r>
            <a:r>
              <a:rPr lang="fr-CA" sz="1200" b="0" i="0" kern="1200" noProof="0" dirty="0" err="1">
                <a:solidFill>
                  <a:schemeClr val="tx1"/>
                </a:solidFill>
                <a:effectLst/>
              </a:rPr>
              <a:t>ARTESiA</a:t>
            </a:r>
            <a:r>
              <a:rPr lang="fr-CA" sz="1200" b="0" i="0" kern="1200" noProof="0" dirty="0">
                <a:solidFill>
                  <a:schemeClr val="tx1"/>
                </a:solidFill>
                <a:effectLst/>
              </a:rPr>
              <a:t>).</a:t>
            </a:r>
            <a:r>
              <a:rPr lang="fr-CA" sz="1200" b="0" i="0" kern="1200" baseline="30000" noProof="0" dirty="0">
                <a:solidFill>
                  <a:schemeClr val="tx1"/>
                </a:solidFill>
                <a:effectLst/>
              </a:rPr>
              <a:t> </a:t>
            </a:r>
            <a:r>
              <a:rPr lang="fr-CA" sz="1200" b="0" i="0" kern="1200" baseline="0" noProof="0" dirty="0">
                <a:solidFill>
                  <a:schemeClr val="tx1"/>
                </a:solidFill>
                <a:effectLst/>
              </a:rPr>
              <a:t>D’autres essais randomisés sont également en cours, qui devraient bientôt publier leurs conclusions, Ils recherchent la présence d’une  FA subclinique sans hypertrophie auriculaire gauche (HAG). Quoi qu’il en soit, les tout derniers moniteurs cardiaques facilement implantés ont permis de découvrir une toute nouvelle pathologie</a:t>
            </a:r>
            <a:r>
              <a:rPr lang="fr-CA" sz="1200" b="0" i="0" kern="1200" noProof="0" dirty="0">
                <a:solidFill>
                  <a:schemeClr val="tx1"/>
                </a:solidFill>
                <a:effectLst/>
              </a:rPr>
              <a:t> (la FA subclinique), et</a:t>
            </a:r>
            <a:r>
              <a:rPr lang="fr-CA" sz="1200" b="0" i="0" kern="1200" baseline="0" noProof="0" dirty="0">
                <a:solidFill>
                  <a:schemeClr val="tx1"/>
                </a:solidFill>
                <a:effectLst/>
              </a:rPr>
              <a:t> nous cherchons encore comment la traiter</a:t>
            </a:r>
            <a:r>
              <a:rPr lang="fr-CA" sz="1200" b="0" i="0" kern="1200" noProof="0" dirty="0">
                <a:solidFill>
                  <a:schemeClr val="tx1"/>
                </a:solidFill>
                <a:effectLst/>
              </a:rPr>
              <a:t>.</a:t>
            </a:r>
          </a:p>
          <a:p>
            <a:pPr defTabSz="483276">
              <a:defRPr/>
            </a:pPr>
            <a:endParaRPr lang="fr-CA" sz="1200" b="1" noProof="0" dirty="0">
              <a:ea typeface="Microsoft YaHei" pitchFamily="34" charset="-122"/>
            </a:endParaRPr>
          </a:p>
          <a:p>
            <a:pPr defTabSz="483276">
              <a:defRPr/>
            </a:pPr>
            <a:r>
              <a:rPr lang="fr-CA" sz="1200" noProof="0" dirty="0"/>
              <a:t>Chez les patients porteurs d’un stimulateur cardiaque</a:t>
            </a:r>
            <a:r>
              <a:rPr lang="fr-CA" sz="1200" baseline="0" noProof="0" dirty="0"/>
              <a:t> et d’un défibrillateur implantés, des études antérieures ont établi que la fibrillation auriculaire subclinique (FASC) d’une durée d’au moins 5 minutes est très fréquente et est associée à un risque accru d’AVC</a:t>
            </a:r>
            <a:r>
              <a:rPr lang="fr-CA" sz="1200" noProof="0" dirty="0"/>
              <a:t>. • Les résultats de l’étude ASSERT-II (</a:t>
            </a:r>
            <a:r>
              <a:rPr lang="fr-CA" sz="1200" i="1" noProof="0" dirty="0" err="1"/>
              <a:t>Prevalence</a:t>
            </a:r>
            <a:r>
              <a:rPr lang="fr-CA" sz="1200" i="1" noProof="0" dirty="0"/>
              <a:t> of </a:t>
            </a:r>
            <a:r>
              <a:rPr lang="fr-CA" sz="1200" i="1" noProof="0" dirty="0" err="1"/>
              <a:t>Subclinical</a:t>
            </a:r>
            <a:r>
              <a:rPr lang="fr-CA" sz="1200" i="1" noProof="0" dirty="0"/>
              <a:t> Atrial Fibrillation </a:t>
            </a:r>
            <a:r>
              <a:rPr lang="fr-CA" sz="1200" i="1" noProof="0" dirty="0" err="1"/>
              <a:t>Using</a:t>
            </a:r>
            <a:r>
              <a:rPr lang="fr-CA" sz="1200" i="1" noProof="0" dirty="0"/>
              <a:t> an Implantable </a:t>
            </a:r>
            <a:r>
              <a:rPr lang="fr-CA" sz="1200" i="1" noProof="0" dirty="0" err="1"/>
              <a:t>Cardiac</a:t>
            </a:r>
            <a:r>
              <a:rPr lang="fr-CA" sz="1200" i="1" noProof="0" dirty="0"/>
              <a:t> Monitor</a:t>
            </a:r>
            <a:r>
              <a:rPr lang="fr-CA" sz="1200" noProof="0" dirty="0"/>
              <a:t>) démontrent</a:t>
            </a:r>
            <a:r>
              <a:rPr lang="fr-CA" sz="1200" baseline="0" noProof="0" dirty="0"/>
              <a:t> actuellement que cette constatation ne s’applique pas seulement aux patients porteurs d’un stimulateur cardiaque et d’un défibrillateur implantés, mais est aussi fréquente parmi les sujets âgés de</a:t>
            </a:r>
            <a:r>
              <a:rPr lang="fr-CA" sz="1200" noProof="0" dirty="0"/>
              <a:t> ≥65 ans qui présentent</a:t>
            </a:r>
            <a:r>
              <a:rPr lang="fr-CA" sz="1200" baseline="0" noProof="0" dirty="0"/>
              <a:t> des facteurs de risque d’événements cardiovasculaires et d’AVC</a:t>
            </a:r>
            <a:r>
              <a:rPr lang="fr-CA" sz="1200" noProof="0" dirty="0"/>
              <a:t>.</a:t>
            </a:r>
          </a:p>
          <a:p>
            <a:endParaRPr lang="fr-CA" sz="1200" b="0" i="0" kern="1200" noProof="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CA" sz="1200" noProof="0" dirty="0"/>
              <a:t>La</a:t>
            </a:r>
            <a:r>
              <a:rPr lang="fr-CA" sz="1200" baseline="0" noProof="0" dirty="0"/>
              <a:t> FASC est fréquente non seulement chez les patients porteurs d’un stimulateur cardiaque, mais plus généralement chez les sujets âgés, affectant possiblement</a:t>
            </a:r>
            <a:r>
              <a:rPr lang="fr-CA" sz="1200" noProof="0" dirty="0"/>
              <a:t> 25 à 30 % de tous les sujets âgés de &gt; 65 ans. </a:t>
            </a:r>
          </a:p>
          <a:p>
            <a:pPr marL="0" marR="0" lvl="0" indent="0" algn="l" defTabSz="914400" rtl="0" eaLnBrk="1" fontAlgn="auto" latinLnBrk="0" hangingPunct="1">
              <a:lnSpc>
                <a:spcPct val="100000"/>
              </a:lnSpc>
              <a:spcBef>
                <a:spcPts val="0"/>
              </a:spcBef>
              <a:spcAft>
                <a:spcPts val="0"/>
              </a:spcAft>
              <a:buClrTx/>
              <a:buSzTx/>
              <a:buFontTx/>
              <a:buNone/>
              <a:tabLst/>
              <a:defRPr/>
            </a:pPr>
            <a:r>
              <a:rPr lang="fr-CA" sz="1200" noProof="0" dirty="0"/>
              <a:t>La FASC diffère</a:t>
            </a:r>
            <a:r>
              <a:rPr lang="fr-CA" sz="1200" baseline="0" noProof="0" dirty="0"/>
              <a:t> d’une FA clinique typique et est associée à un plus faible risque d’AVC (environ deux fois moins élevé), quel que soit le score</a:t>
            </a:r>
            <a:r>
              <a:rPr lang="fr-CA" sz="1200" noProof="0" dirty="0"/>
              <a:t> CHADS2. Les essais en cours définiront</a:t>
            </a:r>
            <a:r>
              <a:rPr lang="fr-CA" sz="1200" baseline="0" noProof="0" dirty="0"/>
              <a:t> le rôle de l’anticoagulation orale chez les patients atteints de FAS selon le niveau du risque d’AVC.</a:t>
            </a:r>
            <a:endParaRPr lang="fr-CA" sz="1200" b="1" noProof="0" dirty="0">
              <a:ea typeface="Microsoft YaHei" pitchFamily="34" charset="-122"/>
            </a:endParaRPr>
          </a:p>
          <a:p>
            <a:endParaRPr lang="en-CA" sz="1200" b="0" i="0" kern="1200" dirty="0">
              <a:solidFill>
                <a:schemeClr val="tx1"/>
              </a:solidFill>
              <a:effectLst/>
            </a:endParaRPr>
          </a:p>
          <a:p>
            <a:pPr defTabSz="483276">
              <a:defRPr/>
            </a:pPr>
            <a:endParaRPr lang="en-CA" sz="1200" b="1" dirty="0">
              <a:ea typeface="Microsoft YaHei" pitchFamily="34" charset="-122"/>
            </a:endParaRPr>
          </a:p>
          <a:p>
            <a:pPr defTabSz="483276">
              <a:defRPr/>
            </a:pPr>
            <a:endParaRPr lang="en-US" sz="1200" b="1" dirty="0">
              <a:ea typeface="Microsoft YaHei" pitchFamily="34" charset="-122"/>
            </a:endParaRPr>
          </a:p>
          <a:p>
            <a:endParaRPr lang="en-CA" altLang="en-US" b="1" dirty="0"/>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6828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pPr defTabSz="483276">
              <a:defRPr/>
            </a:pPr>
            <a:r>
              <a:rPr lang="fr-CA" sz="1200" noProof="0" dirty="0"/>
              <a:t>Le suivi moyen était de 16,3±3,8 mois; 98,4% des patients ont terminé la surveillance d’au moins 9 mois et 65% des patients ont terminé la surveillance de 18 mois,</a:t>
            </a:r>
            <a:r>
              <a:rPr lang="fr-CA" sz="1200" baseline="0" noProof="0" dirty="0"/>
              <a:t> ce qui donne un suivi total de</a:t>
            </a:r>
            <a:r>
              <a:rPr lang="fr-CA" sz="1200" noProof="0" dirty="0"/>
              <a:t> 347,1 personnes-années. Le taux d’incidence de la FASC d’une durée de ≥5 minutes était de 34,4% par</a:t>
            </a:r>
            <a:r>
              <a:rPr lang="fr-CA" sz="1200" baseline="0" noProof="0" dirty="0"/>
              <a:t> personnes-années</a:t>
            </a:r>
            <a:r>
              <a:rPr lang="fr-CA" sz="1200" noProof="0" dirty="0"/>
              <a:t> (IC à 95%, 27,7–42,3), avec une incidence cumulative Kaplan-Meier à 12 mois de 31,0%. Chez les patients ayant présenté une FASC d’une durée de ≥ 5 minutes, le nombre médian d’épisodes de FASC était de 6,5 (EI, 1–24),</a:t>
            </a:r>
            <a:r>
              <a:rPr lang="fr-CA" sz="1200" baseline="0" noProof="0" dirty="0"/>
              <a:t> la durée médiane de l’épisode de FASC le plus long était de</a:t>
            </a:r>
            <a:r>
              <a:rPr lang="fr-CA" sz="1200" noProof="0" dirty="0"/>
              <a:t> 62 minutes (EI, 24–401 minutes) et</a:t>
            </a:r>
            <a:r>
              <a:rPr lang="fr-CA" sz="1200" baseline="0" noProof="0" dirty="0"/>
              <a:t> le fardeau hebdomadaire médian représenté par la FASC était de</a:t>
            </a:r>
            <a:r>
              <a:rPr lang="fr-CA" sz="1200" noProof="0" dirty="0"/>
              <a:t> 3,4 minutes (EI, 0,6–20 minutes). Le</a:t>
            </a:r>
            <a:r>
              <a:rPr lang="fr-CA" sz="1200" baseline="0" noProof="0" dirty="0"/>
              <a:t> taux de</a:t>
            </a:r>
            <a:r>
              <a:rPr lang="fr-CA" sz="1200" noProof="0" dirty="0"/>
              <a:t> détection de la FASC ≥30 minutes</a:t>
            </a:r>
            <a:r>
              <a:rPr lang="fr-CA" sz="1200" baseline="0" noProof="0" dirty="0"/>
              <a:t> était de </a:t>
            </a:r>
            <a:r>
              <a:rPr lang="fr-CA" sz="1200" noProof="0" dirty="0"/>
              <a:t>21,8%/an (IC à 95%, 16,7– 27,8); ≥ 6 heures, 7,1%/an (IC à 95%, 4,5–10,6) et ≥24 heures, 2,7%/an (IC à 95%, 1,2–5,0). Parmi les 90 patients</a:t>
            </a:r>
            <a:r>
              <a:rPr lang="fr-CA" sz="1200" baseline="0" noProof="0" dirty="0"/>
              <a:t> chez qui une FASC d’une durée de</a:t>
            </a:r>
            <a:r>
              <a:rPr lang="fr-CA" sz="1200" noProof="0" dirty="0"/>
              <a:t> ≥ 5 minutes a été détectée, 34% ont</a:t>
            </a:r>
            <a:r>
              <a:rPr lang="fr-CA" sz="1200" baseline="0" noProof="0" dirty="0"/>
              <a:t> été</a:t>
            </a:r>
            <a:r>
              <a:rPr lang="fr-CA" sz="1200" noProof="0" dirty="0"/>
              <a:t> détectées</a:t>
            </a:r>
            <a:r>
              <a:rPr lang="fr-CA" sz="1200" baseline="0" noProof="0" dirty="0"/>
              <a:t> durant les 30 premiers jours</a:t>
            </a:r>
            <a:r>
              <a:rPr lang="fr-CA" sz="1200" noProof="0" dirty="0"/>
              <a:t>, 64% durant les 6 premiers</a:t>
            </a:r>
            <a:r>
              <a:rPr lang="fr-CA" sz="1200" baseline="0" noProof="0" dirty="0"/>
              <a:t> mois et</a:t>
            </a:r>
            <a:r>
              <a:rPr lang="fr-CA" sz="1200" noProof="0" dirty="0"/>
              <a:t> 87% durant la première année. Le temps moyen entre</a:t>
            </a:r>
            <a:r>
              <a:rPr lang="fr-CA" sz="1200" baseline="0" noProof="0" dirty="0"/>
              <a:t> l’insertion du MCI et la détection de la FASC d’une durée de</a:t>
            </a:r>
            <a:r>
              <a:rPr lang="fr-CA" sz="1200" noProof="0" dirty="0"/>
              <a:t> ≥5 minutes était de 5,1±5,5 mois. En plus</a:t>
            </a:r>
            <a:r>
              <a:rPr lang="fr-CA" sz="1200" baseline="0" noProof="0" dirty="0"/>
              <a:t> de la FASC</a:t>
            </a:r>
            <a:r>
              <a:rPr lang="fr-CA" sz="1200" noProof="0" dirty="0"/>
              <a:t>, la FA clinique ou le flutter auriculaire ont été détectés par des méthodes électrocardiographiques de surface conventionnelles</a:t>
            </a:r>
            <a:r>
              <a:rPr lang="fr-CA" sz="1200" baseline="0" noProof="0" dirty="0"/>
              <a:t> chez 26</a:t>
            </a:r>
            <a:r>
              <a:rPr lang="fr-CA" sz="1200" noProof="0" dirty="0"/>
              <a:t> patients, avec un taux annuel de 7,9%/an. Parmi les patients atteints de FA ou de flutter auriculaire cliniquement détectés, chez</a:t>
            </a:r>
            <a:r>
              <a:rPr lang="fr-CA" sz="1200" baseline="0" noProof="0" dirty="0"/>
              <a:t> </a:t>
            </a:r>
            <a:r>
              <a:rPr lang="fr-CA" sz="1200" noProof="0" dirty="0"/>
              <a:t>18 (69%) d’entre eux,</a:t>
            </a:r>
            <a:r>
              <a:rPr lang="fr-CA" sz="1200" baseline="0" noProof="0" dirty="0"/>
              <a:t> une FASC avait été détectée avant la FA clinique en moyenne</a:t>
            </a:r>
            <a:r>
              <a:rPr lang="fr-CA" sz="1200" noProof="0" dirty="0"/>
              <a:t> 82,5 jours (EI, 2–250 jours) plus</a:t>
            </a:r>
            <a:r>
              <a:rPr lang="fr-CA" sz="1200" baseline="0" noProof="0" dirty="0"/>
              <a:t> tôt</a:t>
            </a:r>
            <a:r>
              <a:rPr lang="fr-CA" sz="1200" noProof="0" dirty="0"/>
              <a:t>. Les patients chez qui une FASC avait été détectée étaient plus</a:t>
            </a:r>
            <a:r>
              <a:rPr lang="fr-CA" sz="1200" baseline="0" noProof="0" dirty="0"/>
              <a:t> âgés, le diamètre de leur oreillette gauche était plus important et leur tension artérielle systolique était moins élevé et ils souffraient d’insuffisance cardiaque et de diabète sucré</a:t>
            </a:r>
            <a:r>
              <a:rPr lang="fr-CA" sz="1200" noProof="0" dirty="0"/>
              <a:t>. Il</a:t>
            </a:r>
            <a:r>
              <a:rPr lang="fr-CA" sz="1200" baseline="0" noProof="0" dirty="0"/>
              <a:t> n’y avait aucune différence entre ceux avec et sans FASC au niveau de la prévalence initiale d’antécédents d’AVC, de la fréquence sinusale au repos, du score </a:t>
            </a:r>
            <a:r>
              <a:rPr lang="fr-CA" sz="1200" noProof="0" dirty="0"/>
              <a:t>CHA2 DS2 –</a:t>
            </a:r>
            <a:r>
              <a:rPr lang="fr-CA" sz="1200" noProof="0" dirty="0" err="1"/>
              <a:t>VASc</a:t>
            </a:r>
            <a:r>
              <a:rPr lang="fr-CA" sz="1200" noProof="0" dirty="0"/>
              <a:t> ou</a:t>
            </a:r>
            <a:r>
              <a:rPr lang="fr-CA" sz="1200" baseline="0" noProof="0" dirty="0"/>
              <a:t> des concentrations sériques de</a:t>
            </a:r>
            <a:r>
              <a:rPr lang="fr-CA" sz="1200" noProof="0" dirty="0"/>
              <a:t> NT-proBNP ou de troponine.</a:t>
            </a:r>
          </a:p>
          <a:p>
            <a:pPr defTabSz="483276">
              <a:defRPr/>
            </a:pPr>
            <a:r>
              <a:rPr lang="fr-CA" sz="1200" b="1" noProof="0" dirty="0"/>
              <a:t>Qu’est-ce que l’étude ASSERT-2 nous a permis de mieux comprendre sur la FASC? </a:t>
            </a:r>
          </a:p>
          <a:p>
            <a:pPr defTabSz="483276">
              <a:defRPr/>
            </a:pPr>
            <a:r>
              <a:rPr lang="fr-CA" sz="1200" noProof="0" dirty="0"/>
              <a:t>Tout d’abord, elle</a:t>
            </a:r>
            <a:r>
              <a:rPr lang="fr-CA" sz="1200" baseline="0" noProof="0" dirty="0"/>
              <a:t> confirme que la FASC est fréquente chez les patients âgés à haut risque qui ne sont pas porteurs d’un stimulateur cardiaque ou d’un défibrillateur et que des facteurs de risque connus pour prédire la FA clinique</a:t>
            </a:r>
            <a:r>
              <a:rPr lang="fr-CA" sz="1200" noProof="0" dirty="0"/>
              <a:t> (tels que l’âge et la taille de l’oreillette gauche) permettent également de prédire une FASC. Ces constatations concordent avec le fait que la FA clinique et la FASC</a:t>
            </a:r>
            <a:r>
              <a:rPr lang="fr-CA" sz="1200" baseline="0" noProof="0" dirty="0"/>
              <a:t> font partie du même spectre et</a:t>
            </a:r>
            <a:r>
              <a:rPr lang="fr-CA" sz="1200" noProof="0" dirty="0"/>
              <a:t> concordent avec les conclusions récemment rapportées de</a:t>
            </a:r>
            <a:r>
              <a:rPr lang="fr-CA" sz="1200" baseline="0" noProof="0" dirty="0"/>
              <a:t> l’étude REVEAL AF</a:t>
            </a:r>
            <a:r>
              <a:rPr lang="fr-CA" sz="1200" noProof="0" dirty="0"/>
              <a:t> (Incidence de</a:t>
            </a:r>
            <a:r>
              <a:rPr lang="fr-CA" sz="1200" baseline="0" noProof="0" dirty="0"/>
              <a:t> la FA chez les patients à haut risque</a:t>
            </a:r>
            <a:r>
              <a:rPr lang="fr-CA" sz="1200" noProof="0" dirty="0"/>
              <a:t>), dans</a:t>
            </a:r>
            <a:r>
              <a:rPr lang="fr-CA" sz="1200" baseline="0" noProof="0" dirty="0"/>
              <a:t> laquelle le taux de détection des épisodes de FASC d’une durée de</a:t>
            </a:r>
            <a:r>
              <a:rPr lang="fr-CA" sz="1200" noProof="0" dirty="0"/>
              <a:t> ≥6 minutes dans une population similaire de sujets âgés à haut risque était de 29,3% lors d’un suivi à 18 mois, augmentant à 40% à 30 mois.</a:t>
            </a:r>
          </a:p>
          <a:p>
            <a:pPr defTabSz="483276">
              <a:defRPr/>
            </a:pPr>
            <a:r>
              <a:rPr lang="fr-CA" sz="1200" noProof="0" dirty="0"/>
              <a:t>Ensuite,</a:t>
            </a:r>
            <a:r>
              <a:rPr lang="fr-CA" sz="1200" baseline="0" noProof="0" dirty="0"/>
              <a:t> ces données impliquent qu’au moins dans ce groupe d’âge, la majorité des patients sont atteints de FASC avant qu’un diagnostic de FA clinique soit posé</a:t>
            </a:r>
            <a:r>
              <a:rPr lang="fr-CA" sz="1200" noProof="0" dirty="0"/>
              <a:t>. </a:t>
            </a:r>
            <a:endParaRPr lang="fr-CA" sz="1200" b="1" noProof="0" dirty="0">
              <a:ea typeface="Microsoft YaHei" pitchFamily="34" charset="-122"/>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11813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defTabSz="483276">
              <a:defRPr/>
            </a:pPr>
            <a:endParaRPr lang="en-CA" sz="1000" b="1" dirty="0">
              <a:ea typeface="Microsoft YaHei" pitchFamily="34" charset="-122"/>
            </a:endParaRPr>
          </a:p>
          <a:p>
            <a:r>
              <a:rPr lang="fr-CA" sz="1200" b="1" i="0" kern="1200" cap="all" noProof="0" dirty="0">
                <a:solidFill>
                  <a:schemeClr val="tx1"/>
                </a:solidFill>
                <a:effectLst/>
                <a:latin typeface="+mn-lt"/>
                <a:ea typeface="+mn-ea"/>
                <a:cs typeface="+mn-cs"/>
              </a:rPr>
              <a:t>RENSEIGNEMENTS</a:t>
            </a:r>
            <a:r>
              <a:rPr lang="fr-CA" sz="1200" b="1" i="0" kern="1200" cap="all" baseline="0" noProof="0" dirty="0">
                <a:solidFill>
                  <a:schemeClr val="tx1"/>
                </a:solidFill>
                <a:effectLst/>
                <a:latin typeface="+mn-lt"/>
                <a:ea typeface="+mn-ea"/>
                <a:cs typeface="+mn-cs"/>
              </a:rPr>
              <a:t> GÉNÉRAUX :</a:t>
            </a:r>
          </a:p>
          <a:p>
            <a:r>
              <a:rPr lang="fr-CA" sz="1200" b="0" i="0" kern="1200" noProof="0" dirty="0">
                <a:solidFill>
                  <a:schemeClr val="tx1"/>
                </a:solidFill>
                <a:effectLst/>
                <a:latin typeface="+mn-lt"/>
                <a:ea typeface="+mn-ea"/>
                <a:cs typeface="+mn-cs"/>
              </a:rPr>
              <a:t>L’étude</a:t>
            </a:r>
            <a:r>
              <a:rPr lang="fr-CA" sz="1200" b="0" i="0" kern="1200" baseline="0" noProof="0" dirty="0">
                <a:solidFill>
                  <a:schemeClr val="tx1"/>
                </a:solidFill>
                <a:effectLst/>
                <a:latin typeface="+mn-lt"/>
                <a:ea typeface="+mn-ea"/>
                <a:cs typeface="+mn-cs"/>
              </a:rPr>
              <a:t> </a:t>
            </a:r>
            <a:r>
              <a:rPr lang="fr-CA" sz="1200" b="0" i="0" kern="1200" noProof="0" dirty="0">
                <a:solidFill>
                  <a:schemeClr val="tx1"/>
                </a:solidFill>
                <a:effectLst/>
                <a:latin typeface="+mn-lt"/>
                <a:ea typeface="+mn-ea"/>
                <a:cs typeface="+mn-cs"/>
              </a:rPr>
              <a:t>ASSERT a démontré que la fibrillation auriculaire subclinique (FASC) est fréquente chez les patients porteurs d’un stimulateur</a:t>
            </a:r>
            <a:r>
              <a:rPr lang="fr-CA" sz="1200" b="0" i="0" kern="1200" baseline="0" noProof="0" dirty="0">
                <a:solidFill>
                  <a:schemeClr val="tx1"/>
                </a:solidFill>
                <a:effectLst/>
                <a:latin typeface="+mn-lt"/>
                <a:ea typeface="+mn-ea"/>
                <a:cs typeface="+mn-cs"/>
              </a:rPr>
              <a:t> cardiaque ne présentant pas d’antécédents de FA et est associée à un risque accru d’AVC  ischémique ou d’embolie systémique</a:t>
            </a:r>
            <a:r>
              <a:rPr lang="fr-CA" sz="1200" b="0" i="0" kern="1200" noProof="0" dirty="0">
                <a:solidFill>
                  <a:schemeClr val="tx1"/>
                </a:solidFill>
                <a:effectLst/>
                <a:latin typeface="+mn-lt"/>
                <a:ea typeface="+mn-ea"/>
                <a:cs typeface="+mn-cs"/>
              </a:rPr>
              <a:t>. Les épisodes</a:t>
            </a:r>
            <a:r>
              <a:rPr lang="fr-CA" sz="1200" b="0" i="0" kern="1200" baseline="0" noProof="0" dirty="0">
                <a:solidFill>
                  <a:schemeClr val="tx1"/>
                </a:solidFill>
                <a:effectLst/>
                <a:latin typeface="+mn-lt"/>
                <a:ea typeface="+mn-ea"/>
                <a:cs typeface="+mn-cs"/>
              </a:rPr>
              <a:t> de FASC varient en termes de durée et il existe peu de données sur l’i</a:t>
            </a:r>
            <a:r>
              <a:rPr lang="fr-CA" sz="1200" b="0" i="0" kern="1200" noProof="0" dirty="0">
                <a:solidFill>
                  <a:schemeClr val="tx1"/>
                </a:solidFill>
                <a:effectLst/>
                <a:latin typeface="+mn-lt"/>
                <a:ea typeface="+mn-ea"/>
                <a:cs typeface="+mn-cs"/>
              </a:rPr>
              <a:t>ncidence des différentes durées de FASC ou de leur pronostic.</a:t>
            </a:r>
          </a:p>
          <a:p>
            <a:r>
              <a:rPr lang="fr-CA" sz="1200" b="1" i="0" kern="1200" cap="all" noProof="0" dirty="0">
                <a:solidFill>
                  <a:schemeClr val="tx1"/>
                </a:solidFill>
                <a:effectLst/>
                <a:latin typeface="+mn-lt"/>
                <a:ea typeface="+mn-ea"/>
                <a:cs typeface="+mn-cs"/>
              </a:rPr>
              <a:t>MÉTHODES ET RÉSULTATS :</a:t>
            </a:r>
          </a:p>
          <a:p>
            <a:r>
              <a:rPr lang="fr-CA" sz="1200" b="0" i="0" kern="1200" noProof="0" dirty="0">
                <a:solidFill>
                  <a:schemeClr val="tx1"/>
                </a:solidFill>
                <a:effectLst/>
                <a:latin typeface="+mn-lt"/>
                <a:ea typeface="+mn-ea"/>
                <a:cs typeface="+mn-cs"/>
              </a:rPr>
              <a:t>L’étude ASSERT a suivi 2580 patients recevant</a:t>
            </a:r>
            <a:r>
              <a:rPr lang="fr-CA" sz="1200" b="0" i="0" kern="1200" baseline="0" noProof="0" dirty="0">
                <a:solidFill>
                  <a:schemeClr val="tx1"/>
                </a:solidFill>
                <a:effectLst/>
                <a:latin typeface="+mn-lt"/>
                <a:ea typeface="+mn-ea"/>
                <a:cs typeface="+mn-cs"/>
              </a:rPr>
              <a:t> un stimulateur cardiaque ou un DAI, âgés de</a:t>
            </a:r>
            <a:r>
              <a:rPr lang="fr-CA" sz="1200" b="0" i="0" kern="1200" noProof="0" dirty="0">
                <a:solidFill>
                  <a:schemeClr val="tx1"/>
                </a:solidFill>
                <a:effectLst/>
                <a:latin typeface="+mn-lt"/>
                <a:ea typeface="+mn-ea"/>
                <a:cs typeface="+mn-cs"/>
              </a:rPr>
              <a:t> &gt;65 ans, atteints</a:t>
            </a:r>
            <a:r>
              <a:rPr lang="fr-CA" sz="1200" b="0" i="0" kern="1200" baseline="0" noProof="0" dirty="0">
                <a:solidFill>
                  <a:schemeClr val="tx1"/>
                </a:solidFill>
                <a:effectLst/>
                <a:latin typeface="+mn-lt"/>
                <a:ea typeface="+mn-ea"/>
                <a:cs typeface="+mn-cs"/>
              </a:rPr>
              <a:t> d’hypertension, sans antécédents de FA</a:t>
            </a:r>
            <a:r>
              <a:rPr lang="fr-CA" sz="1200" b="0" i="0" kern="1200" noProof="0" dirty="0">
                <a:solidFill>
                  <a:schemeClr val="tx1"/>
                </a:solidFill>
                <a:effectLst/>
                <a:latin typeface="+mn-lt"/>
                <a:ea typeface="+mn-ea"/>
                <a:cs typeface="+mn-cs"/>
              </a:rPr>
              <a:t>. L’effet</a:t>
            </a:r>
            <a:r>
              <a:rPr lang="fr-CA" sz="1200" b="0" i="0" kern="1200" baseline="0" noProof="0" dirty="0">
                <a:solidFill>
                  <a:schemeClr val="tx1"/>
                </a:solidFill>
                <a:effectLst/>
                <a:latin typeface="+mn-lt"/>
                <a:ea typeface="+mn-ea"/>
                <a:cs typeface="+mn-cs"/>
              </a:rPr>
              <a:t> de la durée de la FASC sur le risque subséquent d’AVC ischémique ou d’embolie a été évalué avec des modèles de Cox et une </a:t>
            </a:r>
            <a:r>
              <a:rPr lang="fr-CA" sz="1200" b="0" i="0" kern="1200" baseline="0" noProof="0" dirty="0" err="1">
                <a:solidFill>
                  <a:schemeClr val="tx1"/>
                </a:solidFill>
                <a:effectLst/>
                <a:latin typeface="+mn-lt"/>
                <a:ea typeface="+mn-ea"/>
                <a:cs typeface="+mn-cs"/>
              </a:rPr>
              <a:t>covariable</a:t>
            </a:r>
            <a:r>
              <a:rPr lang="fr-CA" sz="1200" b="0" i="0" kern="1200" baseline="0" noProof="0" dirty="0">
                <a:solidFill>
                  <a:schemeClr val="tx1"/>
                </a:solidFill>
                <a:effectLst/>
                <a:latin typeface="+mn-lt"/>
                <a:ea typeface="+mn-ea"/>
                <a:cs typeface="+mn-cs"/>
              </a:rPr>
              <a:t> dépendante du temps</a:t>
            </a:r>
            <a:r>
              <a:rPr lang="fr-CA" sz="1200" b="0" i="0" kern="1200" noProof="0" dirty="0">
                <a:solidFill>
                  <a:schemeClr val="tx1"/>
                </a:solidFill>
                <a:effectLst/>
                <a:latin typeface="+mn-lt"/>
                <a:ea typeface="+mn-ea"/>
                <a:cs typeface="+mn-cs"/>
              </a:rPr>
              <a:t>. Les patients chez qui l’épisode de FASC</a:t>
            </a:r>
            <a:r>
              <a:rPr lang="fr-CA" sz="1200" b="0" i="0" kern="1200" baseline="0" noProof="0" dirty="0">
                <a:solidFill>
                  <a:schemeClr val="tx1"/>
                </a:solidFill>
                <a:effectLst/>
                <a:latin typeface="+mn-lt"/>
                <a:ea typeface="+mn-ea"/>
                <a:cs typeface="+mn-cs"/>
              </a:rPr>
              <a:t> le plus long était</a:t>
            </a:r>
            <a:r>
              <a:rPr lang="fr-CA" sz="1200" b="0" i="0" kern="1200" noProof="0" dirty="0">
                <a:solidFill>
                  <a:schemeClr val="tx1"/>
                </a:solidFill>
                <a:effectLst/>
                <a:latin typeface="+mn-lt"/>
                <a:ea typeface="+mn-ea"/>
                <a:cs typeface="+mn-cs"/>
              </a:rPr>
              <a:t> ≤ 6 min ont été exclus</a:t>
            </a:r>
            <a:r>
              <a:rPr lang="fr-CA" sz="1200" b="0" i="0" kern="1200" baseline="0" noProof="0" dirty="0">
                <a:solidFill>
                  <a:schemeClr val="tx1"/>
                </a:solidFill>
                <a:effectLst/>
                <a:latin typeface="+mn-lt"/>
                <a:ea typeface="+mn-ea"/>
                <a:cs typeface="+mn-cs"/>
              </a:rPr>
              <a:t> de l’analyse</a:t>
            </a:r>
            <a:r>
              <a:rPr lang="fr-CA" sz="1200" b="0" i="0" kern="1200" noProof="0" dirty="0">
                <a:solidFill>
                  <a:schemeClr val="tx1"/>
                </a:solidFill>
                <a:effectLst/>
                <a:latin typeface="+mn-lt"/>
                <a:ea typeface="+mn-ea"/>
                <a:cs typeface="+mn-cs"/>
              </a:rPr>
              <a:t> (n=125). Parmi 2455 patients ayant été suivis en moyenne</a:t>
            </a:r>
            <a:r>
              <a:rPr lang="fr-CA" sz="1200" b="0" i="0" kern="1200" baseline="0" noProof="0" dirty="0">
                <a:solidFill>
                  <a:schemeClr val="tx1"/>
                </a:solidFill>
                <a:effectLst/>
                <a:latin typeface="+mn-lt"/>
                <a:ea typeface="+mn-ea"/>
                <a:cs typeface="+mn-cs"/>
              </a:rPr>
              <a:t> 2,5 ans, le seul épisode le plus long de FASC </a:t>
            </a:r>
            <a:r>
              <a:rPr lang="fr-CA" sz="1200" b="0" i="0" kern="1200" noProof="0" dirty="0">
                <a:solidFill>
                  <a:schemeClr val="tx1"/>
                </a:solidFill>
                <a:effectLst/>
                <a:latin typeface="+mn-lt"/>
                <a:ea typeface="+mn-ea"/>
                <a:cs typeface="+mn-cs"/>
              </a:rPr>
              <a:t> a duré &gt;6 min à 6 h chez 462 patients (18,8%), &gt;6-24 h chez 169 patients (6,9%) et &gt;24 h chez 262 patients (10,7%). Une</a:t>
            </a:r>
            <a:r>
              <a:rPr lang="fr-CA" sz="1200" b="0" i="0" kern="1200" baseline="0" noProof="0" dirty="0">
                <a:solidFill>
                  <a:schemeClr val="tx1"/>
                </a:solidFill>
                <a:effectLst/>
                <a:latin typeface="+mn-lt"/>
                <a:ea typeface="+mn-ea"/>
                <a:cs typeface="+mn-cs"/>
              </a:rPr>
              <a:t> durée de la FASC </a:t>
            </a:r>
            <a:r>
              <a:rPr lang="fr-CA" sz="1200" b="0" i="0" kern="1200" noProof="0" dirty="0">
                <a:solidFill>
                  <a:schemeClr val="tx1"/>
                </a:solidFill>
                <a:effectLst/>
                <a:latin typeface="+mn-lt"/>
                <a:ea typeface="+mn-ea"/>
                <a:cs typeface="+mn-cs"/>
              </a:rPr>
              <a:t>&gt;24 h était associée à un risque significativement accru</a:t>
            </a:r>
            <a:r>
              <a:rPr lang="fr-CA" sz="1200" b="0" i="0" kern="1200" baseline="0" noProof="0" dirty="0">
                <a:solidFill>
                  <a:schemeClr val="tx1"/>
                </a:solidFill>
                <a:effectLst/>
                <a:latin typeface="+mn-lt"/>
                <a:ea typeface="+mn-ea"/>
                <a:cs typeface="+mn-cs"/>
              </a:rPr>
              <a:t> d’AVC ou d’embolie systémique subséquents</a:t>
            </a:r>
            <a:r>
              <a:rPr lang="fr-CA" sz="1200" b="0" i="0" kern="1200" noProof="0" dirty="0">
                <a:solidFill>
                  <a:schemeClr val="tx1"/>
                </a:solidFill>
                <a:effectLst/>
                <a:latin typeface="+mn-lt"/>
                <a:ea typeface="+mn-ea"/>
                <a:cs typeface="+mn-cs"/>
              </a:rPr>
              <a:t> (rapport de</a:t>
            </a:r>
            <a:r>
              <a:rPr lang="fr-CA" sz="1200" b="0" i="0" kern="1200" baseline="0" noProof="0" dirty="0">
                <a:solidFill>
                  <a:schemeClr val="tx1"/>
                </a:solidFill>
                <a:effectLst/>
                <a:latin typeface="+mn-lt"/>
                <a:ea typeface="+mn-ea"/>
                <a:cs typeface="+mn-cs"/>
              </a:rPr>
              <a:t> risque </a:t>
            </a:r>
            <a:r>
              <a:rPr lang="fr-CA" sz="1200" b="0" i="0" kern="1200" noProof="0" dirty="0">
                <a:solidFill>
                  <a:schemeClr val="tx1"/>
                </a:solidFill>
                <a:effectLst/>
                <a:latin typeface="+mn-lt"/>
                <a:ea typeface="+mn-ea"/>
                <a:cs typeface="+mn-cs"/>
              </a:rPr>
              <a:t>[HR] </a:t>
            </a:r>
            <a:r>
              <a:rPr lang="fr-CA" sz="1200" b="0" i="0" kern="1200" baseline="0" noProof="0" dirty="0">
                <a:solidFill>
                  <a:schemeClr val="tx1"/>
                </a:solidFill>
                <a:effectLst/>
                <a:latin typeface="+mn-lt"/>
                <a:ea typeface="+mn-ea"/>
                <a:cs typeface="+mn-cs"/>
              </a:rPr>
              <a:t>ajusté</a:t>
            </a:r>
            <a:r>
              <a:rPr lang="fr-CA" sz="1200" b="0" i="0" kern="1200" noProof="0" dirty="0">
                <a:solidFill>
                  <a:schemeClr val="tx1"/>
                </a:solidFill>
                <a:effectLst/>
                <a:latin typeface="+mn-lt"/>
                <a:ea typeface="+mn-ea"/>
                <a:cs typeface="+mn-cs"/>
              </a:rPr>
              <a:t> 3,24, intervalle</a:t>
            </a:r>
            <a:r>
              <a:rPr lang="fr-CA" sz="1200" b="0" i="0" kern="1200" baseline="0" noProof="0" dirty="0">
                <a:solidFill>
                  <a:schemeClr val="tx1"/>
                </a:solidFill>
                <a:effectLst/>
                <a:latin typeface="+mn-lt"/>
                <a:ea typeface="+mn-ea"/>
                <a:cs typeface="+mn-cs"/>
              </a:rPr>
              <a:t> de confiance </a:t>
            </a:r>
            <a:r>
              <a:rPr lang="fr-CA" sz="1200" b="0" i="0" kern="1200" noProof="0" dirty="0">
                <a:solidFill>
                  <a:schemeClr val="tx1"/>
                </a:solidFill>
                <a:effectLst/>
                <a:latin typeface="+mn-lt"/>
                <a:ea typeface="+mn-ea"/>
                <a:cs typeface="+mn-cs"/>
              </a:rPr>
              <a:t>[IC] à 95% 1,51-6,95, P=0,003). Le</a:t>
            </a:r>
            <a:r>
              <a:rPr lang="fr-CA" sz="1200" b="0" i="0" kern="1200" baseline="0" noProof="0" dirty="0">
                <a:solidFill>
                  <a:schemeClr val="tx1"/>
                </a:solidFill>
                <a:effectLst/>
                <a:latin typeface="+mn-lt"/>
                <a:ea typeface="+mn-ea"/>
                <a:cs typeface="+mn-cs"/>
              </a:rPr>
              <a:t> risque d’AVC ischémique ou d’embolie systémique chez les patients atteints de FASC d’une durée de</a:t>
            </a:r>
            <a:r>
              <a:rPr lang="fr-CA" sz="1200" b="0" i="0" kern="1200" noProof="0" dirty="0">
                <a:solidFill>
                  <a:schemeClr val="tx1"/>
                </a:solidFill>
                <a:effectLst/>
                <a:latin typeface="+mn-lt"/>
                <a:ea typeface="+mn-ea"/>
                <a:cs typeface="+mn-cs"/>
              </a:rPr>
              <a:t> 6 min à 24 h n’était pas significativement</a:t>
            </a:r>
            <a:r>
              <a:rPr lang="fr-CA" sz="1200" b="0" i="0" kern="1200" baseline="0" noProof="0" dirty="0">
                <a:solidFill>
                  <a:schemeClr val="tx1"/>
                </a:solidFill>
                <a:effectLst/>
                <a:latin typeface="+mn-lt"/>
                <a:ea typeface="+mn-ea"/>
                <a:cs typeface="+mn-cs"/>
              </a:rPr>
              <a:t> différent de celui chez les patients qui n’étaient pas atteints de FASC</a:t>
            </a:r>
            <a:r>
              <a:rPr lang="fr-CA" sz="1200" b="0" i="0" kern="1200" noProof="0" dirty="0">
                <a:solidFill>
                  <a:schemeClr val="tx1"/>
                </a:solidFill>
                <a:effectLst/>
                <a:latin typeface="+mn-lt"/>
                <a:ea typeface="+mn-ea"/>
                <a:cs typeface="+mn-cs"/>
              </a:rPr>
              <a:t>.</a:t>
            </a:r>
          </a:p>
          <a:p>
            <a:r>
              <a:rPr lang="fr-CA" sz="1200" b="1" i="0" kern="1200" cap="all" noProof="0" dirty="0">
                <a:solidFill>
                  <a:schemeClr val="tx1"/>
                </a:solidFill>
                <a:effectLst/>
                <a:latin typeface="+mn-lt"/>
                <a:ea typeface="+mn-ea"/>
                <a:cs typeface="+mn-cs"/>
              </a:rPr>
              <a:t>CONCLUSIONS:</a:t>
            </a:r>
          </a:p>
          <a:p>
            <a:r>
              <a:rPr lang="fr-CA" sz="1200" b="0" i="0" kern="1200" noProof="0" dirty="0">
                <a:solidFill>
                  <a:schemeClr val="tx1"/>
                </a:solidFill>
                <a:effectLst/>
                <a:latin typeface="+mn-lt"/>
                <a:ea typeface="+mn-ea"/>
                <a:cs typeface="+mn-cs"/>
              </a:rPr>
              <a:t>La FASC</a:t>
            </a:r>
            <a:r>
              <a:rPr lang="fr-CA" sz="1200" b="0" i="0" kern="1200" baseline="0" noProof="0" dirty="0">
                <a:solidFill>
                  <a:schemeClr val="tx1"/>
                </a:solidFill>
                <a:effectLst/>
                <a:latin typeface="+mn-lt"/>
                <a:ea typeface="+mn-ea"/>
                <a:cs typeface="+mn-cs"/>
              </a:rPr>
              <a:t> d’une durée </a:t>
            </a:r>
            <a:r>
              <a:rPr lang="fr-CA" sz="1200" b="0" i="0" kern="1200" noProof="0" dirty="0">
                <a:solidFill>
                  <a:schemeClr val="tx1"/>
                </a:solidFill>
                <a:effectLst/>
                <a:latin typeface="+mn-lt"/>
                <a:ea typeface="+mn-ea"/>
                <a:cs typeface="+mn-cs"/>
              </a:rPr>
              <a:t>&gt;24 h est associée à un risque accru d’AVC ischémique ou d’embolie systémique.</a:t>
            </a:r>
          </a:p>
          <a:p>
            <a:pPr defTabSz="483276">
              <a:defRPr/>
            </a:pPr>
            <a:endParaRPr lang="en-US" sz="1000" b="1" dirty="0">
              <a:ea typeface="Microsoft YaHei" pitchFamily="34" charset="-122"/>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50573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46938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21014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9260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40804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fr-CA" noProof="0" dirty="0"/>
              <a:t>Ces questions visent à faire</a:t>
            </a:r>
            <a:r>
              <a:rPr lang="fr-CA" baseline="0" noProof="0" dirty="0"/>
              <a:t> participer l’auditoire et à évaluer ce que l’auditoire ferait dans le scénario décrit.</a:t>
            </a:r>
            <a:r>
              <a:rPr lang="fr-CA" noProof="0" dirty="0"/>
              <a:t> </a:t>
            </a:r>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98304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70632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910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77592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fr-CA" noProof="0" dirty="0"/>
              <a:t>Ces questions visent à faire</a:t>
            </a:r>
            <a:r>
              <a:rPr lang="fr-CA" baseline="0" noProof="0" dirty="0"/>
              <a:t> participer l’auditoire et à évaluer ce que l’auditoire ferait dans le scénario décrit.</a:t>
            </a:r>
            <a:r>
              <a:rPr lang="fr-CA" noProof="0" dirty="0"/>
              <a:t> </a:t>
            </a:r>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01587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pPr defTabSz="483276">
              <a:defRPr/>
            </a:pPr>
            <a:r>
              <a:rPr lang="fr-CA" sz="1200" noProof="0" dirty="0"/>
              <a:t>En présence d’un AVC cryptogénique,</a:t>
            </a:r>
            <a:r>
              <a:rPr lang="fr-CA" sz="1200" baseline="0" noProof="0" dirty="0"/>
              <a:t> un taux de prévalence de FASC de 30 % en 3 ans peut être enregistré par un MCI</a:t>
            </a:r>
            <a:r>
              <a:rPr lang="fr-CA" sz="1200" noProof="0" dirty="0"/>
              <a:t>. Bien qu’il n’y ait pas de données provenant</a:t>
            </a:r>
            <a:r>
              <a:rPr lang="fr-CA" sz="1200" baseline="0" noProof="0" dirty="0"/>
              <a:t> d’études randomisées, la plupart des cardiologues envisagerait d’avoir recours à une anticoagulation orale au lieu d’un traitement par l’aspirine en prévention secondaire pour les récidives d’AVC, si une FASC est identifiée</a:t>
            </a:r>
            <a:r>
              <a:rPr lang="fr-CA" sz="1200" noProof="0" dirty="0"/>
              <a:t>.</a:t>
            </a:r>
          </a:p>
          <a:p>
            <a:pPr defTabSz="483276">
              <a:defRPr/>
            </a:pPr>
            <a:r>
              <a:rPr lang="fr-CA" sz="1200" b="1" noProof="0" dirty="0"/>
              <a:t>Si une FA n’est pas identifiée, les ERC</a:t>
            </a:r>
            <a:r>
              <a:rPr lang="fr-CA" sz="1200" b="1" baseline="0" noProof="0" dirty="0"/>
              <a:t> montrent que l’anticoagulation orale n’offre aucun bénéfice</a:t>
            </a:r>
            <a:r>
              <a:rPr lang="fr-CA" sz="1200" noProof="0" dirty="0"/>
              <a:t>. </a:t>
            </a:r>
          </a:p>
          <a:p>
            <a:pPr defTabSz="483276">
              <a:defRPr/>
            </a:pPr>
            <a:r>
              <a:rPr lang="fr-CA" sz="1200" baseline="0" noProof="0" dirty="0"/>
              <a:t>La FASC enregistrée par des dispositifs cardiaques électroniques implantables a suscité des controverses</a:t>
            </a:r>
            <a:r>
              <a:rPr lang="fr-CA" sz="1200" noProof="0" dirty="0"/>
              <a:t>. </a:t>
            </a:r>
          </a:p>
          <a:p>
            <a:pPr defTabSz="483276">
              <a:defRPr/>
            </a:pPr>
            <a:endParaRPr lang="fr-CA" sz="1200" noProof="0" dirty="0"/>
          </a:p>
          <a:p>
            <a:pPr defTabSz="483276">
              <a:defRPr/>
            </a:pPr>
            <a:r>
              <a:rPr lang="fr-CA" sz="1200" noProof="0" dirty="0"/>
              <a:t>Les épisodes de FASC enregistrés permettaient de prédire une FA</a:t>
            </a:r>
            <a:r>
              <a:rPr lang="fr-CA" sz="1200" baseline="0" noProof="0" dirty="0"/>
              <a:t> clinique</a:t>
            </a:r>
            <a:r>
              <a:rPr lang="fr-CA" sz="1200" noProof="0" dirty="0"/>
              <a:t>. Cependant, ces épisodes</a:t>
            </a:r>
            <a:r>
              <a:rPr lang="fr-CA" sz="1200" baseline="0" noProof="0" dirty="0"/>
              <a:t>, bien qu’augmentant le taux d’AVC</a:t>
            </a:r>
            <a:r>
              <a:rPr lang="fr-CA" sz="1200" noProof="0" dirty="0"/>
              <a:t> (et d’autres risques thrombo-emboliques), étaient beaucoup moins prévalents que la</a:t>
            </a:r>
            <a:r>
              <a:rPr lang="fr-CA" sz="1200" baseline="0" noProof="0" dirty="0"/>
              <a:t> FA clinique</a:t>
            </a:r>
            <a:r>
              <a:rPr lang="fr-CA" sz="1200" noProof="0" dirty="0"/>
              <a:t>. De plus, une relation temporelle entre</a:t>
            </a:r>
            <a:r>
              <a:rPr lang="fr-CA" sz="1200" baseline="0" noProof="0" dirty="0"/>
              <a:t> la FASC et l’AVC n’a été observée que chez une minorité de patients</a:t>
            </a:r>
            <a:r>
              <a:rPr lang="fr-CA" sz="1200" noProof="0" dirty="0"/>
              <a:t>. Jusqu’à ce qu’un plus grand nombre de données soit</a:t>
            </a:r>
            <a:r>
              <a:rPr lang="fr-CA" sz="1200" baseline="0" noProof="0" dirty="0"/>
              <a:t> disponible, l’utilisation de l’anticoagulation orale dans cette cohorte est fondée sur l’opinion d’experts, bien que le score CHADS2 et la durée de l’épisode de FA puissent aider à identifier un groupe de patients qui pourrait être ces candidats</a:t>
            </a:r>
            <a:r>
              <a:rPr lang="fr-CA" sz="1200" noProof="0" dirty="0"/>
              <a:t>.</a:t>
            </a:r>
            <a:endParaRPr lang="fr-CA" sz="1200" b="1" noProof="0" dirty="0">
              <a:ea typeface="Microsoft YaHei" pitchFamily="34" charset="-122"/>
            </a:endParaRPr>
          </a:p>
          <a:p>
            <a:pPr defTabSz="483276">
              <a:defRPr/>
            </a:pPr>
            <a:endParaRPr lang="en-CA" sz="1200" dirty="0"/>
          </a:p>
          <a:p>
            <a:pPr defTabSz="483276">
              <a:defRPr/>
            </a:pPr>
            <a:endParaRPr lang="en-CA" sz="1200" dirty="0"/>
          </a:p>
          <a:p>
            <a:endParaRPr lang="en-CA"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9765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defTabSz="483276">
              <a:defRPr/>
            </a:pPr>
            <a:endParaRPr lang="en-CA" sz="1000" b="1" dirty="0">
              <a:ea typeface="Microsoft YaHei" pitchFamily="34" charset="-122"/>
            </a:endParaRPr>
          </a:p>
          <a:p>
            <a:pPr defTabSz="483276">
              <a:defRPr/>
            </a:pPr>
            <a:r>
              <a:rPr lang="fr-CA" sz="1200" noProof="0" dirty="0"/>
              <a:t>L’étude de sujets</a:t>
            </a:r>
            <a:r>
              <a:rPr lang="fr-CA" sz="1200" baseline="0" noProof="0" dirty="0"/>
              <a:t> atteints de FASC a permis également de faire des observations intrigantes suggérant que le paradigme actuel de la physiopathologie de l’AVC chez les patients atteints de FA pourrait être excessivement simple</a:t>
            </a:r>
            <a:r>
              <a:rPr lang="fr-CA" sz="1200" noProof="0" dirty="0"/>
              <a:t>. Malgré le lien évident existant entre la FASC et l’AVC ischémique, la relation temporelle entre ces deux affections n’est pas évidente. Une autre analyse de la série de données issues</a:t>
            </a:r>
            <a:r>
              <a:rPr lang="fr-CA" sz="1200" baseline="0" noProof="0" dirty="0"/>
              <a:t> de l’étude ASSERT suggère que jusqu’à la moitié des épisodes </a:t>
            </a:r>
            <a:r>
              <a:rPr lang="fr-CA" dirty="0"/>
              <a:t>de tachyarythmie auriculaire (</a:t>
            </a:r>
            <a:r>
              <a:rPr lang="fr-CA" i="1" dirty="0"/>
              <a:t>atrial high rate </a:t>
            </a:r>
            <a:r>
              <a:rPr lang="fr-CA" i="1" dirty="0" err="1"/>
              <a:t>events</a:t>
            </a:r>
            <a:r>
              <a:rPr lang="fr-CA" dirty="0"/>
              <a:t>, AHRE) est survenue</a:t>
            </a:r>
            <a:r>
              <a:rPr lang="fr-CA" baseline="0" dirty="0"/>
              <a:t> uniquement après l’événement embolique présumé</a:t>
            </a:r>
            <a:r>
              <a:rPr lang="fr-CA" sz="1200" noProof="0" dirty="0"/>
              <a:t>. Cela soulève la possibilité</a:t>
            </a:r>
            <a:r>
              <a:rPr lang="fr-CA" sz="1200" baseline="0" noProof="0" dirty="0"/>
              <a:t> que des facteurs systémiques ou locaux augmentent le risque embolique indépendamment </a:t>
            </a:r>
            <a:r>
              <a:rPr lang="fr-CA" sz="1200" noProof="0" dirty="0"/>
              <a:t>(ou en plus) </a:t>
            </a:r>
            <a:r>
              <a:rPr lang="fr-CA" sz="1200" baseline="0" noProof="0" dirty="0"/>
              <a:t>de l’arythmie auriculaire</a:t>
            </a:r>
            <a:r>
              <a:rPr lang="fr-CA" sz="1200" noProof="0" dirty="0"/>
              <a:t> chez certains sujets, la FASC</a:t>
            </a:r>
            <a:r>
              <a:rPr lang="fr-CA" sz="1200" baseline="0" noProof="0" dirty="0"/>
              <a:t> représentant un biomarqueur accessible de ce processus plutôt que le facteur essentiel qui entraîne la formation d’un thrombus cardiaque</a:t>
            </a:r>
            <a:r>
              <a:rPr lang="fr-CA" sz="1200" noProof="0" dirty="0"/>
              <a:t>. Ces facteurs peuvent également avoir une signification</a:t>
            </a:r>
            <a:r>
              <a:rPr lang="fr-CA" sz="1200" baseline="0" noProof="0" dirty="0"/>
              <a:t> plus large pour les patients atteints de FA clinique, étant donné que le score </a:t>
            </a:r>
            <a:r>
              <a:rPr lang="fr-CA" sz="1200" noProof="0" dirty="0"/>
              <a:t>CHA2 DS2 -</a:t>
            </a:r>
            <a:r>
              <a:rPr lang="fr-CA" sz="1200" noProof="0" dirty="0" err="1"/>
              <a:t>VASc</a:t>
            </a:r>
            <a:r>
              <a:rPr lang="fr-CA" sz="1200" noProof="0" dirty="0"/>
              <a:t> ne permet pas d’identifier des facteurs physiopathologiques spécifiques</a:t>
            </a:r>
            <a:r>
              <a:rPr lang="fr-CA" sz="1200" baseline="0" noProof="0" dirty="0"/>
              <a:t> au développement d’un thrombus, mais plutôt un groupe de facteurs de risque cardiovasculaire en amont qui prédisent également l’incidence de l’AVC, de la </a:t>
            </a:r>
            <a:r>
              <a:rPr lang="fr-CA" sz="1200" baseline="0" noProof="0" dirty="0" err="1"/>
              <a:t>thrombo</a:t>
            </a:r>
            <a:r>
              <a:rPr lang="fr-CA" sz="1200" baseline="0" noProof="0" dirty="0"/>
              <a:t>-embolie et de la mortalité chez les patients qui ne sont pas atteints de FA. En fait, ces mêmes facteurs de risque cardiovasculaire sont également d’importants indicateurs du développement d’une FA d’apparition nouvelle, suggérant que le score CH</a:t>
            </a:r>
            <a:r>
              <a:rPr lang="fr-CA" sz="1200" noProof="0" dirty="0"/>
              <a:t>A2 DS2 -</a:t>
            </a:r>
            <a:r>
              <a:rPr lang="fr-CA" sz="1200" noProof="0" dirty="0" err="1"/>
              <a:t>VASc</a:t>
            </a:r>
            <a:r>
              <a:rPr lang="fr-CA" sz="1200" noProof="0" dirty="0"/>
              <a:t> peut ne pas</a:t>
            </a:r>
            <a:r>
              <a:rPr lang="fr-CA" sz="1200" baseline="0" noProof="0" dirty="0"/>
              <a:t> refléter le risque d’AVC additionnel entraîné par une structure et une fonction auriculaires anormales dans la FA, mais qu’il se fonde plutôt principalement sur le chevauchement des  facteurs de risque prédisposant à la FA et à l’AVC embolique.</a:t>
            </a:r>
            <a:r>
              <a:rPr lang="fr-CA" sz="1200" noProof="0" dirty="0"/>
              <a:t> Ces constatations</a:t>
            </a:r>
            <a:r>
              <a:rPr lang="fr-CA" sz="1200" baseline="0" noProof="0" dirty="0"/>
              <a:t> sont pertinentes lorsque nous considérons la valeur prédictive relativement médiocre du score </a:t>
            </a:r>
            <a:r>
              <a:rPr lang="fr-CA" sz="1200" noProof="0" dirty="0"/>
              <a:t>CHA2 DS2 -</a:t>
            </a:r>
            <a:r>
              <a:rPr lang="fr-CA" sz="1200" noProof="0" dirty="0" err="1"/>
              <a:t>VASc</a:t>
            </a:r>
            <a:r>
              <a:rPr lang="fr-CA" sz="1200" noProof="0" dirty="0"/>
              <a:t> chez</a:t>
            </a:r>
            <a:r>
              <a:rPr lang="fr-CA" sz="1200" baseline="0" noProof="0" dirty="0"/>
              <a:t> les patients</a:t>
            </a:r>
            <a:r>
              <a:rPr lang="fr-CA" sz="1200" noProof="0" dirty="0"/>
              <a:t> (concordance médiane, 0,6716) et suggèrent</a:t>
            </a:r>
            <a:r>
              <a:rPr lang="fr-CA" sz="1200" baseline="0" noProof="0" dirty="0"/>
              <a:t> que l’intégration de paramètres cliniques</a:t>
            </a:r>
            <a:r>
              <a:rPr lang="fr-CA" sz="1200" noProof="0" dirty="0"/>
              <a:t> (incluant</a:t>
            </a:r>
            <a:r>
              <a:rPr lang="fr-CA" sz="1200" baseline="0" noProof="0" dirty="0"/>
              <a:t> la symptomatologie et le fardeau de la FA</a:t>
            </a:r>
            <a:r>
              <a:rPr lang="fr-CA" sz="1200" noProof="0" dirty="0"/>
              <a:t>)</a:t>
            </a:r>
            <a:r>
              <a:rPr lang="fr-CA" sz="1200" baseline="0" noProof="0" dirty="0"/>
              <a:t> et les biomarqueurs systémiques ainsi que l’imagerie cardiovasculaire pourraient offrir une amélioration cliniquement significative de la prédiction du risque d’AVC </a:t>
            </a:r>
            <a:r>
              <a:rPr lang="fr-CA" sz="1200" noProof="0" dirty="0"/>
              <a:t>. En conclusion, de</a:t>
            </a:r>
            <a:r>
              <a:rPr lang="fr-CA" sz="1200" baseline="0" noProof="0" dirty="0"/>
              <a:t> nouvelles données révèlent que la FASC est très fréquente chez les patients âgés à haut risque et bien qu’habituellement peu fréquente et de courte durée, elle précède souvent la FA clinique</a:t>
            </a:r>
            <a:r>
              <a:rPr lang="fr-CA" sz="1200" noProof="0" dirty="0"/>
              <a:t>. La signification</a:t>
            </a:r>
            <a:r>
              <a:rPr lang="fr-CA" sz="1200" baseline="0" noProof="0" dirty="0"/>
              <a:t> clinique et la prise en charge optimale de la FASC sont largement inconnues. En particulier, d’autres études sont nécessaires pour déterminer si la FASC est un facteur de risque potentiellement traitables, un biomarqueur accessible ou les deux</a:t>
            </a:r>
            <a:r>
              <a:rPr lang="fr-CA" sz="1200" noProof="0" dirty="0"/>
              <a:t>.</a:t>
            </a:r>
            <a:endParaRPr lang="fr-CA" sz="1200" b="1" noProof="0" dirty="0">
              <a:ea typeface="Microsoft YaHei" pitchFamily="34" charset="-122"/>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40633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defTabSz="483276">
              <a:defRPr/>
            </a:pPr>
            <a:endParaRPr lang="en-CA" sz="1000" b="1" dirty="0">
              <a:ea typeface="Microsoft YaHei" pitchFamily="34" charset="-122"/>
            </a:endParaRPr>
          </a:p>
          <a:p>
            <a:pPr fontAlgn="base"/>
            <a:r>
              <a:rPr lang="fr-CA" sz="1200" b="1" i="0" kern="1200" cap="all" noProof="0" dirty="0">
                <a:solidFill>
                  <a:schemeClr val="tx1"/>
                </a:solidFill>
                <a:effectLst/>
                <a:latin typeface="+mn-lt"/>
                <a:ea typeface="+mn-ea"/>
                <a:cs typeface="+mn-cs"/>
              </a:rPr>
              <a:t>RENSEIGNEMENTS GÉNÉRAUX</a:t>
            </a:r>
          </a:p>
          <a:p>
            <a:pPr fontAlgn="base"/>
            <a:r>
              <a:rPr lang="fr-CA" sz="1200" b="0" i="0" kern="1200" noProof="0" dirty="0">
                <a:solidFill>
                  <a:schemeClr val="tx1"/>
                </a:solidFill>
                <a:effectLst/>
                <a:latin typeface="+mn-lt"/>
                <a:ea typeface="+mn-ea"/>
                <a:cs typeface="+mn-cs"/>
              </a:rPr>
              <a:t>Les</a:t>
            </a:r>
            <a:r>
              <a:rPr lang="fr-CA" sz="1200" b="0" i="0" kern="1200" baseline="0" noProof="0" dirty="0">
                <a:solidFill>
                  <a:schemeClr val="tx1"/>
                </a:solidFill>
                <a:effectLst/>
                <a:latin typeface="+mn-lt"/>
                <a:ea typeface="+mn-ea"/>
                <a:cs typeface="+mn-cs"/>
              </a:rPr>
              <a:t> AVC emboliques d’origine indéterminée représentent</a:t>
            </a:r>
            <a:r>
              <a:rPr lang="fr-CA" sz="1200" b="0" i="0" kern="1200" noProof="0" dirty="0">
                <a:solidFill>
                  <a:schemeClr val="tx1"/>
                </a:solidFill>
                <a:effectLst/>
                <a:latin typeface="+mn-lt"/>
                <a:ea typeface="+mn-ea"/>
                <a:cs typeface="+mn-cs"/>
              </a:rPr>
              <a:t> 20% des AVC</a:t>
            </a:r>
            <a:r>
              <a:rPr lang="fr-CA" sz="1200" b="0" i="0" kern="1200" baseline="0" noProof="0" dirty="0">
                <a:solidFill>
                  <a:schemeClr val="tx1"/>
                </a:solidFill>
                <a:effectLst/>
                <a:latin typeface="+mn-lt"/>
                <a:ea typeface="+mn-ea"/>
                <a:cs typeface="+mn-cs"/>
              </a:rPr>
              <a:t> ischémiques et sont associés à un taux élevé de récidive</a:t>
            </a:r>
            <a:r>
              <a:rPr lang="fr-CA" sz="1200" b="0" i="0" kern="1200" noProof="0" dirty="0">
                <a:solidFill>
                  <a:schemeClr val="tx1"/>
                </a:solidFill>
                <a:effectLst/>
                <a:latin typeface="+mn-lt"/>
                <a:ea typeface="+mn-ea"/>
                <a:cs typeface="+mn-cs"/>
              </a:rPr>
              <a:t>. Le traitement anticoagulant par le </a:t>
            </a:r>
            <a:r>
              <a:rPr lang="fr-CA" sz="1200" b="0" i="0" kern="1200" noProof="0" dirty="0" err="1">
                <a:solidFill>
                  <a:schemeClr val="tx1"/>
                </a:solidFill>
                <a:effectLst/>
                <a:latin typeface="+mn-lt"/>
                <a:ea typeface="+mn-ea"/>
                <a:cs typeface="+mn-cs"/>
              </a:rPr>
              <a:t>rivaroxaban</a:t>
            </a:r>
            <a:r>
              <a:rPr lang="fr-CA" sz="1200" b="0" i="0" kern="1200" noProof="0" dirty="0">
                <a:solidFill>
                  <a:schemeClr val="tx1"/>
                </a:solidFill>
                <a:effectLst/>
                <a:latin typeface="+mn-lt"/>
                <a:ea typeface="+mn-ea"/>
                <a:cs typeface="+mn-cs"/>
              </a:rPr>
              <a:t>, un inhibiteur du facteur</a:t>
            </a:r>
            <a:r>
              <a:rPr lang="fr-CA" sz="1200" b="0" i="0" kern="1200" baseline="0" noProof="0" dirty="0">
                <a:solidFill>
                  <a:schemeClr val="tx1"/>
                </a:solidFill>
                <a:effectLst/>
                <a:latin typeface="+mn-lt"/>
                <a:ea typeface="+mn-ea"/>
                <a:cs typeface="+mn-cs"/>
              </a:rPr>
              <a:t> Xa oral, peut entraîner un risque réduit de récidive d’AVC  comparativement à l’aspirine</a:t>
            </a:r>
            <a:r>
              <a:rPr lang="fr-CA" sz="1200" b="0" i="0" kern="1200" noProof="0" dirty="0">
                <a:solidFill>
                  <a:schemeClr val="tx1"/>
                </a:solidFill>
                <a:effectLst/>
                <a:latin typeface="+mn-lt"/>
                <a:ea typeface="+mn-ea"/>
                <a:cs typeface="+mn-cs"/>
              </a:rPr>
              <a:t>.</a:t>
            </a:r>
          </a:p>
          <a:p>
            <a:pPr fontAlgn="base"/>
            <a:r>
              <a:rPr lang="fr-CA" sz="1200" b="1" i="0" kern="1200" cap="all" noProof="0" dirty="0">
                <a:solidFill>
                  <a:schemeClr val="tx1"/>
                </a:solidFill>
                <a:effectLst/>
                <a:latin typeface="+mn-lt"/>
                <a:ea typeface="+mn-ea"/>
                <a:cs typeface="+mn-cs"/>
              </a:rPr>
              <a:t>Méthodologie</a:t>
            </a:r>
          </a:p>
          <a:p>
            <a:pPr fontAlgn="base"/>
            <a:r>
              <a:rPr lang="fr-CA" sz="1200" b="0" i="0" kern="1200" noProof="0" dirty="0">
                <a:solidFill>
                  <a:schemeClr val="tx1"/>
                </a:solidFill>
                <a:effectLst/>
                <a:latin typeface="+mn-lt"/>
                <a:ea typeface="+mn-ea"/>
                <a:cs typeface="+mn-cs"/>
              </a:rPr>
              <a:t>Nous avons comparé l’efficacité et l’innocuité</a:t>
            </a:r>
            <a:r>
              <a:rPr lang="fr-CA" sz="1200" b="0" i="0" kern="1200" baseline="0" noProof="0" dirty="0">
                <a:solidFill>
                  <a:schemeClr val="tx1"/>
                </a:solidFill>
                <a:effectLst/>
                <a:latin typeface="+mn-lt"/>
                <a:ea typeface="+mn-ea"/>
                <a:cs typeface="+mn-cs"/>
              </a:rPr>
              <a:t> du</a:t>
            </a:r>
            <a:r>
              <a:rPr lang="fr-CA" sz="1200" b="0" i="0" kern="1200" noProof="0" dirty="0">
                <a:solidFill>
                  <a:schemeClr val="tx1"/>
                </a:solidFill>
                <a:effectLst/>
                <a:latin typeface="+mn-lt"/>
                <a:ea typeface="+mn-ea"/>
                <a:cs typeface="+mn-cs"/>
              </a:rPr>
              <a:t> </a:t>
            </a:r>
            <a:r>
              <a:rPr lang="fr-CA" sz="1200" b="0" i="0" kern="1200" noProof="0" dirty="0" err="1">
                <a:solidFill>
                  <a:schemeClr val="tx1"/>
                </a:solidFill>
                <a:effectLst/>
                <a:latin typeface="+mn-lt"/>
                <a:ea typeface="+mn-ea"/>
                <a:cs typeface="+mn-cs"/>
              </a:rPr>
              <a:t>rivaroxaban</a:t>
            </a:r>
            <a:r>
              <a:rPr lang="fr-CA" sz="1200" b="0" i="0" kern="1200" noProof="0" dirty="0">
                <a:solidFill>
                  <a:schemeClr val="tx1"/>
                </a:solidFill>
                <a:effectLst/>
                <a:latin typeface="+mn-lt"/>
                <a:ea typeface="+mn-ea"/>
                <a:cs typeface="+mn-cs"/>
              </a:rPr>
              <a:t> (à une dose quotidienne de 15 mg) avec celles de l’aspirine (à une dose quotidienne de 100 mg) pour la prévention de la récidive d’AVC chez les</a:t>
            </a:r>
            <a:r>
              <a:rPr lang="fr-CA" sz="1200" b="0" i="0" kern="1200" baseline="0" noProof="0" dirty="0">
                <a:solidFill>
                  <a:schemeClr val="tx1"/>
                </a:solidFill>
                <a:effectLst/>
                <a:latin typeface="+mn-lt"/>
                <a:ea typeface="+mn-ea"/>
                <a:cs typeface="+mn-cs"/>
              </a:rPr>
              <a:t> patients ayant subi récemment un AVC ischémique dont la cause présumée était une embolie cérébrale, mais sans sténose artérielle, présence de lacunes ou source cardio-embolique identifiée</a:t>
            </a:r>
            <a:r>
              <a:rPr lang="fr-CA" sz="1200" b="0" i="0" kern="1200" noProof="0" dirty="0">
                <a:solidFill>
                  <a:schemeClr val="tx1"/>
                </a:solidFill>
                <a:effectLst/>
                <a:latin typeface="+mn-lt"/>
                <a:ea typeface="+mn-ea"/>
                <a:cs typeface="+mn-cs"/>
              </a:rPr>
              <a:t>. Le critère d’efficacité principal était la première récidive</a:t>
            </a:r>
            <a:r>
              <a:rPr lang="fr-CA" sz="1200" b="0" i="0" kern="1200" baseline="0" noProof="0" dirty="0">
                <a:solidFill>
                  <a:schemeClr val="tx1"/>
                </a:solidFill>
                <a:effectLst/>
                <a:latin typeface="+mn-lt"/>
                <a:ea typeface="+mn-ea"/>
                <a:cs typeface="+mn-cs"/>
              </a:rPr>
              <a:t> d’AVC ischémique ou hémorragique ou d’embolie systémique dans une analyse du temps écoulé jusqu’à l’occurrence d’un événement</a:t>
            </a:r>
            <a:r>
              <a:rPr lang="fr-CA" sz="1200" b="0" i="0" kern="1200" noProof="0" dirty="0">
                <a:solidFill>
                  <a:schemeClr val="tx1"/>
                </a:solidFill>
                <a:effectLst/>
                <a:latin typeface="+mn-lt"/>
                <a:ea typeface="+mn-ea"/>
                <a:cs typeface="+mn-cs"/>
              </a:rPr>
              <a:t>; le critère d’innocuité principal était le taux d’hémorragie majeure.</a:t>
            </a:r>
          </a:p>
          <a:p>
            <a:pPr fontAlgn="base"/>
            <a:r>
              <a:rPr lang="fr-CA" sz="1200" b="1" i="0" kern="1200" cap="all" noProof="0" dirty="0">
                <a:solidFill>
                  <a:schemeClr val="tx1"/>
                </a:solidFill>
                <a:effectLst/>
                <a:latin typeface="+mn-lt"/>
                <a:ea typeface="+mn-ea"/>
                <a:cs typeface="+mn-cs"/>
              </a:rPr>
              <a:t>RÉSULTATS</a:t>
            </a:r>
          </a:p>
          <a:p>
            <a:pPr fontAlgn="base"/>
            <a:r>
              <a:rPr lang="fr-CA" sz="1200" b="0" i="0" kern="1200" noProof="0" dirty="0">
                <a:solidFill>
                  <a:schemeClr val="tx1"/>
                </a:solidFill>
                <a:effectLst/>
                <a:latin typeface="+mn-lt"/>
                <a:ea typeface="+mn-ea"/>
                <a:cs typeface="+mn-cs"/>
              </a:rPr>
              <a:t>Au total, 7213 participants ont été recrutés dans 459 centres; 3609 patients ont été répartis au hasard pour</a:t>
            </a:r>
            <a:r>
              <a:rPr lang="fr-CA" sz="1200" b="0" i="0" kern="1200" baseline="0" noProof="0" dirty="0">
                <a:solidFill>
                  <a:schemeClr val="tx1"/>
                </a:solidFill>
                <a:effectLst/>
                <a:latin typeface="+mn-lt"/>
                <a:ea typeface="+mn-ea"/>
                <a:cs typeface="+mn-cs"/>
              </a:rPr>
              <a:t> recevoir le</a:t>
            </a:r>
            <a:r>
              <a:rPr lang="fr-CA" sz="1200" b="0" i="0" kern="1200" noProof="0" dirty="0">
                <a:solidFill>
                  <a:schemeClr val="tx1"/>
                </a:solidFill>
                <a:effectLst/>
                <a:latin typeface="+mn-lt"/>
                <a:ea typeface="+mn-ea"/>
                <a:cs typeface="+mn-cs"/>
              </a:rPr>
              <a:t> </a:t>
            </a:r>
            <a:r>
              <a:rPr lang="fr-CA" sz="1200" b="0" i="0" kern="1200" noProof="0" dirty="0" err="1">
                <a:solidFill>
                  <a:schemeClr val="tx1"/>
                </a:solidFill>
                <a:effectLst/>
                <a:latin typeface="+mn-lt"/>
                <a:ea typeface="+mn-ea"/>
                <a:cs typeface="+mn-cs"/>
              </a:rPr>
              <a:t>rivaroxaban</a:t>
            </a:r>
            <a:r>
              <a:rPr lang="fr-CA" sz="1200" b="0" i="0" kern="1200" noProof="0" dirty="0">
                <a:solidFill>
                  <a:schemeClr val="tx1"/>
                </a:solidFill>
                <a:effectLst/>
                <a:latin typeface="+mn-lt"/>
                <a:ea typeface="+mn-ea"/>
                <a:cs typeface="+mn-cs"/>
              </a:rPr>
              <a:t> et 3604 pour recevoir l’aspirine. Les patients ont été suivis pendant une période</a:t>
            </a:r>
            <a:r>
              <a:rPr lang="fr-CA" sz="1200" b="0" i="0" kern="1200" baseline="0" noProof="0" dirty="0">
                <a:solidFill>
                  <a:schemeClr val="tx1"/>
                </a:solidFill>
                <a:effectLst/>
                <a:latin typeface="+mn-lt"/>
                <a:ea typeface="+mn-ea"/>
                <a:cs typeface="+mn-cs"/>
              </a:rPr>
              <a:t> médiane de 11 mois lorsque l’étude était terminée de façon précoce en raison de l’absence de bénéfice concernant le risque d’AVC et du fait que le </a:t>
            </a:r>
            <a:r>
              <a:rPr lang="fr-CA" sz="1200" b="0" i="0" kern="1200" baseline="0" noProof="0" dirty="0" err="1">
                <a:solidFill>
                  <a:schemeClr val="tx1"/>
                </a:solidFill>
                <a:effectLst/>
                <a:latin typeface="+mn-lt"/>
                <a:ea typeface="+mn-ea"/>
                <a:cs typeface="+mn-cs"/>
              </a:rPr>
              <a:t>rivaroxaban</a:t>
            </a:r>
            <a:r>
              <a:rPr lang="fr-CA" sz="1200" b="0" i="0" kern="1200" baseline="0" noProof="0" dirty="0">
                <a:solidFill>
                  <a:schemeClr val="tx1"/>
                </a:solidFill>
                <a:effectLst/>
                <a:latin typeface="+mn-lt"/>
                <a:ea typeface="+mn-ea"/>
                <a:cs typeface="+mn-cs"/>
              </a:rPr>
              <a:t> était associé à la survenue d’hémorragie. Le critère d’efficacité principal est survenu chez 172 patients dans le groupe recevant le </a:t>
            </a:r>
            <a:r>
              <a:rPr lang="fr-CA" sz="1200" b="0" i="0" kern="1200" baseline="0" noProof="0" dirty="0" err="1">
                <a:solidFill>
                  <a:schemeClr val="tx1"/>
                </a:solidFill>
                <a:effectLst/>
                <a:latin typeface="+mn-lt"/>
                <a:ea typeface="+mn-ea"/>
                <a:cs typeface="+mn-cs"/>
              </a:rPr>
              <a:t>rivaroxaban</a:t>
            </a:r>
            <a:r>
              <a:rPr lang="fr-CA" sz="1200" b="0" i="0" kern="1200" baseline="0" noProof="0" dirty="0">
                <a:solidFill>
                  <a:schemeClr val="tx1"/>
                </a:solidFill>
                <a:effectLst/>
                <a:latin typeface="+mn-lt"/>
                <a:ea typeface="+mn-ea"/>
                <a:cs typeface="+mn-cs"/>
              </a:rPr>
              <a:t> (taux annualisé</a:t>
            </a:r>
            <a:r>
              <a:rPr lang="fr-CA" sz="1200" b="0" i="0" kern="1200" noProof="0" dirty="0">
                <a:solidFill>
                  <a:schemeClr val="tx1"/>
                </a:solidFill>
                <a:effectLst/>
                <a:latin typeface="+mn-lt"/>
                <a:ea typeface="+mn-ea"/>
                <a:cs typeface="+mn-cs"/>
              </a:rPr>
              <a:t>, 5,1%) et</a:t>
            </a:r>
            <a:r>
              <a:rPr lang="fr-CA" sz="1200" b="0" i="0" kern="1200" baseline="0" noProof="0" dirty="0">
                <a:solidFill>
                  <a:schemeClr val="tx1"/>
                </a:solidFill>
                <a:effectLst/>
                <a:latin typeface="+mn-lt"/>
                <a:ea typeface="+mn-ea"/>
                <a:cs typeface="+mn-cs"/>
              </a:rPr>
              <a:t> chez</a:t>
            </a:r>
            <a:r>
              <a:rPr lang="fr-CA" sz="1200" b="0" i="0" kern="1200" noProof="0" dirty="0">
                <a:solidFill>
                  <a:schemeClr val="tx1"/>
                </a:solidFill>
                <a:effectLst/>
                <a:latin typeface="+mn-lt"/>
                <a:ea typeface="+mn-ea"/>
                <a:cs typeface="+mn-cs"/>
              </a:rPr>
              <a:t> 160 patients</a:t>
            </a:r>
            <a:r>
              <a:rPr lang="fr-CA" sz="1200" b="0" i="0" kern="1200" baseline="0" noProof="0" dirty="0">
                <a:solidFill>
                  <a:schemeClr val="tx1"/>
                </a:solidFill>
                <a:effectLst/>
                <a:latin typeface="+mn-lt"/>
                <a:ea typeface="+mn-ea"/>
                <a:cs typeface="+mn-cs"/>
              </a:rPr>
              <a:t> dans le groupe recevant l’aspirine</a:t>
            </a:r>
            <a:r>
              <a:rPr lang="fr-CA" sz="1200" b="0" i="0" kern="1200" noProof="0" dirty="0">
                <a:solidFill>
                  <a:schemeClr val="tx1"/>
                </a:solidFill>
                <a:effectLst/>
                <a:latin typeface="+mn-lt"/>
                <a:ea typeface="+mn-ea"/>
                <a:cs typeface="+mn-cs"/>
              </a:rPr>
              <a:t> (taux annualisé, 4,8%) (rapport de risque, 1,07; intervalle de confiance</a:t>
            </a:r>
            <a:r>
              <a:rPr lang="fr-CA" sz="1200" b="0" i="0" kern="1200" baseline="0" noProof="0" dirty="0">
                <a:solidFill>
                  <a:schemeClr val="tx1"/>
                </a:solidFill>
                <a:effectLst/>
                <a:latin typeface="+mn-lt"/>
                <a:ea typeface="+mn-ea"/>
                <a:cs typeface="+mn-cs"/>
              </a:rPr>
              <a:t> </a:t>
            </a:r>
            <a:r>
              <a:rPr lang="fr-CA" sz="1200" b="0" i="0" kern="1200" noProof="0" dirty="0">
                <a:solidFill>
                  <a:schemeClr val="tx1"/>
                </a:solidFill>
                <a:effectLst/>
                <a:latin typeface="+mn-lt"/>
                <a:ea typeface="+mn-ea"/>
                <a:cs typeface="+mn-cs"/>
              </a:rPr>
              <a:t>[IC]</a:t>
            </a:r>
            <a:r>
              <a:rPr lang="fr-CA" sz="1200" b="0" i="0" kern="1200" baseline="0" noProof="0" dirty="0">
                <a:solidFill>
                  <a:schemeClr val="tx1"/>
                </a:solidFill>
                <a:effectLst/>
                <a:latin typeface="+mn-lt"/>
                <a:ea typeface="+mn-ea"/>
                <a:cs typeface="+mn-cs"/>
              </a:rPr>
              <a:t> à </a:t>
            </a:r>
            <a:r>
              <a:rPr lang="fr-CA" sz="1200" b="0" i="0" kern="1200" noProof="0" dirty="0">
                <a:solidFill>
                  <a:schemeClr val="tx1"/>
                </a:solidFill>
                <a:effectLst/>
                <a:latin typeface="+mn-lt"/>
                <a:ea typeface="+mn-ea"/>
                <a:cs typeface="+mn-cs"/>
              </a:rPr>
              <a:t>95% , 0,87 à 1,33; P=0,52). Une récidive d’AVC</a:t>
            </a:r>
            <a:r>
              <a:rPr lang="fr-CA" sz="1200" b="0" i="0" kern="1200" baseline="0" noProof="0" dirty="0">
                <a:solidFill>
                  <a:schemeClr val="tx1"/>
                </a:solidFill>
                <a:effectLst/>
                <a:latin typeface="+mn-lt"/>
                <a:ea typeface="+mn-ea"/>
                <a:cs typeface="+mn-cs"/>
              </a:rPr>
              <a:t> ischémique est survenue chez</a:t>
            </a:r>
            <a:r>
              <a:rPr lang="fr-CA" sz="1200" b="0" i="0" kern="1200" noProof="0" dirty="0">
                <a:solidFill>
                  <a:schemeClr val="tx1"/>
                </a:solidFill>
                <a:effectLst/>
                <a:latin typeface="+mn-lt"/>
                <a:ea typeface="+mn-ea"/>
                <a:cs typeface="+mn-cs"/>
              </a:rPr>
              <a:t> 158 patients dans le groupe recevant le </a:t>
            </a:r>
            <a:r>
              <a:rPr lang="fr-CA" sz="1200" b="0" i="0" kern="1200" noProof="0" dirty="0" err="1">
                <a:solidFill>
                  <a:schemeClr val="tx1"/>
                </a:solidFill>
                <a:effectLst/>
                <a:latin typeface="+mn-lt"/>
                <a:ea typeface="+mn-ea"/>
                <a:cs typeface="+mn-cs"/>
              </a:rPr>
              <a:t>rivaroxaban</a:t>
            </a:r>
            <a:r>
              <a:rPr lang="fr-CA" sz="1200" b="0" i="0" kern="1200" noProof="0" dirty="0">
                <a:solidFill>
                  <a:schemeClr val="tx1"/>
                </a:solidFill>
                <a:effectLst/>
                <a:latin typeface="+mn-lt"/>
                <a:ea typeface="+mn-ea"/>
                <a:cs typeface="+mn-cs"/>
              </a:rPr>
              <a:t> (taux annualisé, 4,7%) et</a:t>
            </a:r>
            <a:r>
              <a:rPr lang="fr-CA" sz="1200" b="0" i="0" kern="1200" baseline="0" noProof="0" dirty="0">
                <a:solidFill>
                  <a:schemeClr val="tx1"/>
                </a:solidFill>
                <a:effectLst/>
                <a:latin typeface="+mn-lt"/>
                <a:ea typeface="+mn-ea"/>
                <a:cs typeface="+mn-cs"/>
              </a:rPr>
              <a:t> chez</a:t>
            </a:r>
            <a:r>
              <a:rPr lang="fr-CA" sz="1200" b="0" i="0" kern="1200" noProof="0" dirty="0">
                <a:solidFill>
                  <a:schemeClr val="tx1"/>
                </a:solidFill>
                <a:effectLst/>
                <a:latin typeface="+mn-lt"/>
                <a:ea typeface="+mn-ea"/>
                <a:cs typeface="+mn-cs"/>
              </a:rPr>
              <a:t> 156 patients dans le groupe recevant l’aspirine (taux annualisé, 4,7%). Une hémorragie majeure est survenue</a:t>
            </a:r>
            <a:r>
              <a:rPr lang="fr-CA" sz="1200" b="0" i="0" kern="1200" baseline="0" noProof="0" dirty="0">
                <a:solidFill>
                  <a:schemeClr val="tx1"/>
                </a:solidFill>
                <a:effectLst/>
                <a:latin typeface="+mn-lt"/>
                <a:ea typeface="+mn-ea"/>
                <a:cs typeface="+mn-cs"/>
              </a:rPr>
              <a:t> chez </a:t>
            </a:r>
            <a:r>
              <a:rPr lang="fr-CA" sz="1200" b="0" i="0" kern="1200" noProof="0" dirty="0">
                <a:solidFill>
                  <a:schemeClr val="tx1"/>
                </a:solidFill>
                <a:effectLst/>
                <a:latin typeface="+mn-lt"/>
                <a:ea typeface="+mn-ea"/>
                <a:cs typeface="+mn-cs"/>
              </a:rPr>
              <a:t>62 patients dans le groupe recevant le </a:t>
            </a:r>
            <a:r>
              <a:rPr lang="fr-CA" sz="1200" b="0" i="0" kern="1200" noProof="0" dirty="0" err="1">
                <a:solidFill>
                  <a:schemeClr val="tx1"/>
                </a:solidFill>
                <a:effectLst/>
                <a:latin typeface="+mn-lt"/>
                <a:ea typeface="+mn-ea"/>
                <a:cs typeface="+mn-cs"/>
              </a:rPr>
              <a:t>rivaroxaban</a:t>
            </a:r>
            <a:r>
              <a:rPr lang="fr-CA" sz="1200" b="0" i="0" kern="1200" noProof="0" dirty="0">
                <a:solidFill>
                  <a:schemeClr val="tx1"/>
                </a:solidFill>
                <a:effectLst/>
                <a:latin typeface="+mn-lt"/>
                <a:ea typeface="+mn-ea"/>
                <a:cs typeface="+mn-cs"/>
              </a:rPr>
              <a:t> (taux annualisé, 1,8%) et chez 23 patient dans le groupe recevant l’aspirine (taux annualisé, 0,7%) (rapport de risque, 2,72; IC à</a:t>
            </a:r>
            <a:r>
              <a:rPr lang="fr-CA" sz="1200" b="0" i="0" kern="1200" baseline="0" noProof="0" dirty="0">
                <a:solidFill>
                  <a:schemeClr val="tx1"/>
                </a:solidFill>
                <a:effectLst/>
                <a:latin typeface="+mn-lt"/>
                <a:ea typeface="+mn-ea"/>
                <a:cs typeface="+mn-cs"/>
              </a:rPr>
              <a:t> </a:t>
            </a:r>
            <a:r>
              <a:rPr lang="fr-CA" sz="1200" b="0" i="0" kern="1200" noProof="0" dirty="0">
                <a:solidFill>
                  <a:schemeClr val="tx1"/>
                </a:solidFill>
                <a:effectLst/>
                <a:latin typeface="+mn-lt"/>
                <a:ea typeface="+mn-ea"/>
                <a:cs typeface="+mn-cs"/>
              </a:rPr>
              <a:t>95%, 1,68 à 4,39; P&lt;0,001).</a:t>
            </a:r>
          </a:p>
          <a:p>
            <a:pPr fontAlgn="base"/>
            <a:r>
              <a:rPr lang="fr-CA" sz="1200" b="1" i="0" kern="1200" cap="all" noProof="0" dirty="0">
                <a:solidFill>
                  <a:schemeClr val="tx1"/>
                </a:solidFill>
                <a:effectLst/>
                <a:latin typeface="+mn-lt"/>
                <a:ea typeface="+mn-ea"/>
                <a:cs typeface="+mn-cs"/>
              </a:rPr>
              <a:t>CONCLUSIONS</a:t>
            </a:r>
          </a:p>
          <a:p>
            <a:pPr fontAlgn="base"/>
            <a:r>
              <a:rPr lang="fr-CA" sz="1200" b="0" i="0" kern="1200" noProof="0" dirty="0">
                <a:solidFill>
                  <a:schemeClr val="tx1"/>
                </a:solidFill>
                <a:effectLst/>
                <a:latin typeface="+mn-lt"/>
                <a:ea typeface="+mn-ea"/>
                <a:cs typeface="+mn-cs"/>
              </a:rPr>
              <a:t>Le </a:t>
            </a:r>
            <a:r>
              <a:rPr lang="fr-CA" sz="1200" b="0" i="0" kern="1200" noProof="0" dirty="0" err="1">
                <a:solidFill>
                  <a:schemeClr val="tx1"/>
                </a:solidFill>
                <a:effectLst/>
                <a:latin typeface="+mn-lt"/>
                <a:ea typeface="+mn-ea"/>
                <a:cs typeface="+mn-cs"/>
              </a:rPr>
              <a:t>rivaroxaban</a:t>
            </a:r>
            <a:r>
              <a:rPr lang="fr-CA" sz="1200" b="0" i="0" kern="1200" noProof="0" dirty="0">
                <a:solidFill>
                  <a:schemeClr val="tx1"/>
                </a:solidFill>
                <a:effectLst/>
                <a:latin typeface="+mn-lt"/>
                <a:ea typeface="+mn-ea"/>
                <a:cs typeface="+mn-cs"/>
              </a:rPr>
              <a:t> était </a:t>
            </a:r>
            <a:r>
              <a:rPr lang="fr-CA" sz="1200" b="0" i="0" kern="1200" baseline="0" noProof="0" dirty="0">
                <a:solidFill>
                  <a:schemeClr val="tx1"/>
                </a:solidFill>
                <a:effectLst/>
                <a:latin typeface="+mn-lt"/>
                <a:ea typeface="+mn-ea"/>
                <a:cs typeface="+mn-cs"/>
              </a:rPr>
              <a:t>supérieur à l’</a:t>
            </a:r>
            <a:r>
              <a:rPr lang="fr-CA" sz="1200" b="0" i="0" kern="1200" noProof="0" dirty="0">
                <a:solidFill>
                  <a:schemeClr val="tx1"/>
                </a:solidFill>
                <a:effectLst/>
                <a:latin typeface="+mn-lt"/>
                <a:ea typeface="+mn-ea"/>
                <a:cs typeface="+mn-cs"/>
              </a:rPr>
              <a:t>aspirine en termes de prévention de la récidive</a:t>
            </a:r>
            <a:r>
              <a:rPr lang="fr-CA" sz="1200" b="0" i="0" kern="1200" baseline="0" noProof="0" dirty="0">
                <a:solidFill>
                  <a:schemeClr val="tx1"/>
                </a:solidFill>
                <a:effectLst/>
                <a:latin typeface="+mn-lt"/>
                <a:ea typeface="+mn-ea"/>
                <a:cs typeface="+mn-cs"/>
              </a:rPr>
              <a:t> d’AVC après un AVC embolique initial d’origine indéterminée et était associé à un risque hémorragique plus élevé</a:t>
            </a:r>
            <a:r>
              <a:rPr lang="fr-CA" sz="1200" b="0" i="0" kern="1200" noProof="0" dirty="0">
                <a:solidFill>
                  <a:schemeClr val="tx1"/>
                </a:solidFill>
                <a:effectLst/>
                <a:latin typeface="+mn-lt"/>
                <a:ea typeface="+mn-ea"/>
                <a:cs typeface="+mn-cs"/>
              </a:rPr>
              <a:t>.</a:t>
            </a:r>
          </a:p>
          <a:p>
            <a:pPr defTabSz="483276">
              <a:defRPr/>
            </a:pPr>
            <a:endParaRPr lang="en-US" sz="1000" b="1" dirty="0">
              <a:ea typeface="Microsoft YaHei" pitchFamily="34" charset="-122"/>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72058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defTabSz="483276">
              <a:defRPr/>
            </a:pPr>
            <a:endParaRPr lang="en-CA" sz="1000" b="1" dirty="0">
              <a:ea typeface="Microsoft YaHei" pitchFamily="34" charset="-122"/>
            </a:endParaRPr>
          </a:p>
          <a:p>
            <a:pPr fontAlgn="base"/>
            <a:r>
              <a:rPr lang="fr-CA" sz="1200" b="0" i="0" kern="1200" noProof="0" dirty="0">
                <a:solidFill>
                  <a:schemeClr val="tx1"/>
                </a:solidFill>
                <a:effectLst/>
                <a:latin typeface="+mn-lt"/>
                <a:ea typeface="+mn-ea"/>
                <a:cs typeface="+mn-cs"/>
              </a:rPr>
              <a:t>Le critère</a:t>
            </a:r>
            <a:r>
              <a:rPr lang="fr-CA" sz="1200" b="0" i="0" kern="1200" baseline="0" noProof="0" dirty="0">
                <a:solidFill>
                  <a:schemeClr val="tx1"/>
                </a:solidFill>
                <a:effectLst/>
                <a:latin typeface="+mn-lt"/>
                <a:ea typeface="+mn-ea"/>
                <a:cs typeface="+mn-cs"/>
              </a:rPr>
              <a:t> d’efficacité principal pour la récidive d’AVC de tout type ou l’embolie systémique est survenu chez </a:t>
            </a:r>
            <a:r>
              <a:rPr lang="fr-CA" sz="1200" b="0" i="0" kern="1200" noProof="0" dirty="0">
                <a:solidFill>
                  <a:schemeClr val="tx1"/>
                </a:solidFill>
                <a:effectLst/>
                <a:latin typeface="+mn-lt"/>
                <a:ea typeface="+mn-ea"/>
                <a:cs typeface="+mn-cs"/>
              </a:rPr>
              <a:t>172 patients dans le groupe recevant le </a:t>
            </a:r>
            <a:r>
              <a:rPr lang="fr-CA" sz="1200" b="0" i="0" kern="1200" noProof="0" dirty="0" err="1">
                <a:solidFill>
                  <a:schemeClr val="tx1"/>
                </a:solidFill>
                <a:effectLst/>
                <a:latin typeface="+mn-lt"/>
                <a:ea typeface="+mn-ea"/>
                <a:cs typeface="+mn-cs"/>
              </a:rPr>
              <a:t>rivaroxaban</a:t>
            </a:r>
            <a:r>
              <a:rPr lang="fr-CA" sz="1200" b="0" i="0" kern="1200" noProof="0" dirty="0">
                <a:solidFill>
                  <a:schemeClr val="tx1"/>
                </a:solidFill>
                <a:effectLst/>
                <a:latin typeface="+mn-lt"/>
                <a:ea typeface="+mn-ea"/>
                <a:cs typeface="+mn-cs"/>
              </a:rPr>
              <a:t> (taux annualisé, 5,1%) et chez 160 patients</a:t>
            </a:r>
            <a:r>
              <a:rPr lang="fr-CA" sz="1200" b="0" i="0" kern="1200" baseline="0" noProof="0" dirty="0">
                <a:solidFill>
                  <a:schemeClr val="tx1"/>
                </a:solidFill>
                <a:effectLst/>
                <a:latin typeface="+mn-lt"/>
                <a:ea typeface="+mn-ea"/>
                <a:cs typeface="+mn-cs"/>
              </a:rPr>
              <a:t> dans le groupe recevant de l’aspirine</a:t>
            </a:r>
            <a:r>
              <a:rPr lang="fr-CA" sz="1200" b="0" i="0" kern="1200" noProof="0" dirty="0">
                <a:solidFill>
                  <a:schemeClr val="tx1"/>
                </a:solidFill>
                <a:effectLst/>
                <a:latin typeface="+mn-lt"/>
                <a:ea typeface="+mn-ea"/>
                <a:cs typeface="+mn-cs"/>
              </a:rPr>
              <a:t> (taux</a:t>
            </a:r>
            <a:r>
              <a:rPr lang="fr-CA" sz="1200" b="0" i="0" kern="1200" baseline="0" noProof="0" dirty="0">
                <a:solidFill>
                  <a:schemeClr val="tx1"/>
                </a:solidFill>
                <a:effectLst/>
                <a:latin typeface="+mn-lt"/>
                <a:ea typeface="+mn-ea"/>
                <a:cs typeface="+mn-cs"/>
              </a:rPr>
              <a:t> annualisé</a:t>
            </a:r>
            <a:r>
              <a:rPr lang="fr-CA" sz="1200" b="0" i="0" kern="1200" noProof="0" dirty="0">
                <a:solidFill>
                  <a:schemeClr val="tx1"/>
                </a:solidFill>
                <a:effectLst/>
                <a:latin typeface="+mn-lt"/>
                <a:ea typeface="+mn-ea"/>
                <a:cs typeface="+mn-cs"/>
              </a:rPr>
              <a:t>, 4,8%) (rapport de risque, 1,07; intervalle de confiance de 95% [IC], 0,87 à 1,33; P=0,52). Cela représentait 332 (74%) événements</a:t>
            </a:r>
            <a:r>
              <a:rPr lang="fr-CA" sz="1200" b="0" i="0" kern="1200" baseline="0" noProof="0" dirty="0">
                <a:solidFill>
                  <a:schemeClr val="tx1"/>
                </a:solidFill>
                <a:effectLst/>
                <a:latin typeface="+mn-lt"/>
                <a:ea typeface="+mn-ea"/>
                <a:cs typeface="+mn-cs"/>
              </a:rPr>
              <a:t> sur les</a:t>
            </a:r>
            <a:r>
              <a:rPr lang="fr-CA" sz="1200" b="0" i="0" kern="1200" noProof="0" dirty="0">
                <a:solidFill>
                  <a:schemeClr val="tx1"/>
                </a:solidFill>
                <a:effectLst/>
                <a:latin typeface="+mn-lt"/>
                <a:ea typeface="+mn-ea"/>
                <a:cs typeface="+mn-cs"/>
              </a:rPr>
              <a:t> 450 événements anticipés relatifs à l’efficacité du traitement pour que l’étude ait</a:t>
            </a:r>
            <a:r>
              <a:rPr lang="fr-CA" sz="1200" b="0" i="0" kern="1200" baseline="0" noProof="0" dirty="0">
                <a:solidFill>
                  <a:schemeClr val="tx1"/>
                </a:solidFill>
                <a:effectLst/>
                <a:latin typeface="+mn-lt"/>
                <a:ea typeface="+mn-ea"/>
                <a:cs typeface="+mn-cs"/>
              </a:rPr>
              <a:t> une puissance adéquate</a:t>
            </a:r>
            <a:r>
              <a:rPr lang="fr-CA" sz="1200" b="0" i="0" kern="1200" noProof="0" dirty="0">
                <a:solidFill>
                  <a:schemeClr val="tx1"/>
                </a:solidFill>
                <a:effectLst/>
                <a:latin typeface="+mn-lt"/>
                <a:ea typeface="+mn-ea"/>
                <a:cs typeface="+mn-cs"/>
              </a:rPr>
              <a:t>. Au total, 314 événements (95%) étaient des AVC ischémiques, dont 158 sont survenus dans le groupe recevant le </a:t>
            </a:r>
            <a:r>
              <a:rPr lang="fr-CA" sz="1200" b="0" i="0" kern="1200" noProof="0" dirty="0" err="1">
                <a:solidFill>
                  <a:schemeClr val="tx1"/>
                </a:solidFill>
                <a:effectLst/>
                <a:latin typeface="+mn-lt"/>
                <a:ea typeface="+mn-ea"/>
                <a:cs typeface="+mn-cs"/>
              </a:rPr>
              <a:t>rivaroxaban</a:t>
            </a:r>
            <a:r>
              <a:rPr lang="fr-CA" sz="1200" b="0" i="0" kern="1200" noProof="0" dirty="0">
                <a:solidFill>
                  <a:schemeClr val="tx1"/>
                </a:solidFill>
                <a:effectLst/>
                <a:latin typeface="+mn-lt"/>
                <a:ea typeface="+mn-ea"/>
                <a:cs typeface="+mn-cs"/>
              </a:rPr>
              <a:t> et 156 événements sont survenus dans le groupe recevant l’aspirine (rapport de risque, 1,01; IC à 95%, 0,81 à 1,26); 15 événements (5%) étaient des AVC hémorragiques et 3 (1%) étaient des embolies systémiques. Parmi les 314 AVC ischémiques récidivants, 36 (11%) étaient associés à des symptômes d’une durée inférieure à 24 heures, mais montrant</a:t>
            </a:r>
            <a:r>
              <a:rPr lang="fr-CA" sz="1200" b="0" i="0" kern="1200" baseline="0" noProof="0" dirty="0">
                <a:solidFill>
                  <a:schemeClr val="tx1"/>
                </a:solidFill>
                <a:effectLst/>
                <a:latin typeface="+mn-lt"/>
                <a:ea typeface="+mn-ea"/>
                <a:cs typeface="+mn-cs"/>
              </a:rPr>
              <a:t> également des signes d’infarctus cérébral à l’examen de neuro-imagerie et</a:t>
            </a:r>
            <a:r>
              <a:rPr lang="fr-CA" sz="1200" b="0" i="0" kern="1200" noProof="0" dirty="0">
                <a:solidFill>
                  <a:schemeClr val="tx1"/>
                </a:solidFill>
                <a:effectLst/>
                <a:latin typeface="+mn-lt"/>
                <a:ea typeface="+mn-ea"/>
                <a:cs typeface="+mn-cs"/>
              </a:rPr>
              <a:t> 5 (2%) ne pouvaient</a:t>
            </a:r>
            <a:r>
              <a:rPr lang="fr-CA" sz="1200" b="0" i="0" kern="1200" baseline="0" noProof="0" dirty="0">
                <a:solidFill>
                  <a:schemeClr val="tx1"/>
                </a:solidFill>
                <a:effectLst/>
                <a:latin typeface="+mn-lt"/>
                <a:ea typeface="+mn-ea"/>
                <a:cs typeface="+mn-cs"/>
              </a:rPr>
              <a:t> pas être classés comme ischémique ou hémorragique, car un examen de neuro-imagerie cérébrale n’a pas été effectué</a:t>
            </a:r>
            <a:r>
              <a:rPr lang="fr-CA" sz="1200" b="0" i="0" kern="1200" noProof="0" dirty="0">
                <a:solidFill>
                  <a:schemeClr val="tx1"/>
                </a:solidFill>
                <a:effectLst/>
                <a:latin typeface="+mn-lt"/>
                <a:ea typeface="+mn-ea"/>
                <a:cs typeface="+mn-cs"/>
              </a:rPr>
              <a:t>. Il s’est produit 13 AVC hémorragiques dans le groupe recevant le </a:t>
            </a:r>
            <a:r>
              <a:rPr lang="fr-CA" sz="1200" b="0" i="0" kern="1200" noProof="0" dirty="0" err="1">
                <a:solidFill>
                  <a:schemeClr val="tx1"/>
                </a:solidFill>
                <a:effectLst/>
                <a:latin typeface="+mn-lt"/>
                <a:ea typeface="+mn-ea"/>
                <a:cs typeface="+mn-cs"/>
              </a:rPr>
              <a:t>rivaroxaban</a:t>
            </a:r>
            <a:r>
              <a:rPr lang="fr-CA" sz="1200" b="0" i="0" kern="1200" noProof="0" dirty="0">
                <a:solidFill>
                  <a:schemeClr val="tx1"/>
                </a:solidFill>
                <a:effectLst/>
                <a:latin typeface="+mn-lt"/>
                <a:ea typeface="+mn-ea"/>
                <a:cs typeface="+mn-cs"/>
              </a:rPr>
              <a:t> </a:t>
            </a:r>
            <a:r>
              <a:rPr lang="fr-CA" sz="1200" b="0" i="0" kern="1200" baseline="0" noProof="0" dirty="0">
                <a:solidFill>
                  <a:schemeClr val="tx1"/>
                </a:solidFill>
                <a:effectLst/>
                <a:latin typeface="+mn-lt"/>
                <a:ea typeface="+mn-ea"/>
                <a:cs typeface="+mn-cs"/>
              </a:rPr>
              <a:t> </a:t>
            </a:r>
            <a:r>
              <a:rPr lang="fr-CA" sz="1200" b="0" i="0" kern="1200" noProof="0" dirty="0">
                <a:solidFill>
                  <a:schemeClr val="tx1"/>
                </a:solidFill>
                <a:effectLst/>
                <a:latin typeface="+mn-lt"/>
                <a:ea typeface="+mn-ea"/>
                <a:cs typeface="+mn-cs"/>
              </a:rPr>
              <a:t>comparativement à 2</a:t>
            </a:r>
            <a:r>
              <a:rPr lang="fr-CA" sz="1200" b="0" i="0" kern="1200" baseline="0" noProof="0" dirty="0">
                <a:solidFill>
                  <a:schemeClr val="tx1"/>
                </a:solidFill>
                <a:effectLst/>
                <a:latin typeface="+mn-lt"/>
                <a:ea typeface="+mn-ea"/>
                <a:cs typeface="+mn-cs"/>
              </a:rPr>
              <a:t> dans le groupe recevant l’aspirine</a:t>
            </a:r>
            <a:r>
              <a:rPr lang="fr-CA" sz="1200" b="0" i="0" kern="1200" noProof="0" dirty="0">
                <a:solidFill>
                  <a:schemeClr val="tx1"/>
                </a:solidFill>
                <a:effectLst/>
                <a:latin typeface="+mn-lt"/>
                <a:ea typeface="+mn-ea"/>
                <a:cs typeface="+mn-cs"/>
              </a:rPr>
              <a:t>. La</a:t>
            </a:r>
            <a:r>
              <a:rPr lang="fr-CA" sz="1200" b="0" i="0" kern="1200" baseline="0" noProof="0" dirty="0">
                <a:solidFill>
                  <a:schemeClr val="tx1"/>
                </a:solidFill>
                <a:effectLst/>
                <a:latin typeface="+mn-lt"/>
                <a:ea typeface="+mn-ea"/>
                <a:cs typeface="+mn-cs"/>
              </a:rPr>
              <a:t> gravité des AVC ischémiques récidivants tel qu’indiqué par le score de Rankin modifié à la sortie de l’hôpital était similaire dans les deux groupes de traitement.</a:t>
            </a:r>
            <a:endParaRPr lang="fr-CA" sz="1200" b="0" i="0" kern="1200" noProof="0" dirty="0">
              <a:solidFill>
                <a:schemeClr val="tx1"/>
              </a:solidFill>
              <a:effectLst/>
              <a:latin typeface="+mn-lt"/>
              <a:ea typeface="+mn-ea"/>
              <a:cs typeface="+mn-cs"/>
            </a:endParaRPr>
          </a:p>
          <a:p>
            <a:pPr fontAlgn="base"/>
            <a:endParaRPr lang="fr-CA" sz="1200" b="0" i="0" kern="1200" noProof="0" dirty="0">
              <a:solidFill>
                <a:schemeClr val="tx1"/>
              </a:solidFill>
              <a:effectLst/>
              <a:latin typeface="+mn-lt"/>
              <a:ea typeface="+mn-ea"/>
              <a:cs typeface="+mn-cs"/>
            </a:endParaRPr>
          </a:p>
          <a:p>
            <a:pPr marL="171450" indent="-171450">
              <a:buFont typeface="Arial"/>
              <a:buChar char="•"/>
            </a:pPr>
            <a:r>
              <a:rPr lang="fr-CA" sz="1000" noProof="0" dirty="0"/>
              <a:t>Taux élevé d’AVC /</a:t>
            </a:r>
            <a:r>
              <a:rPr lang="fr-CA" sz="1000" baseline="0" noProof="0" dirty="0"/>
              <a:t> ES de 5%/an et taux d’AVC ischémique de 4,7%/an (égal dans les deux groupes).</a:t>
            </a:r>
          </a:p>
          <a:p>
            <a:pPr marL="171450" indent="-171450">
              <a:buFont typeface="Arial"/>
              <a:buChar char="•"/>
            </a:pPr>
            <a:r>
              <a:rPr lang="fr-CA" sz="1000" baseline="0" noProof="0" dirty="0"/>
              <a:t>Le </a:t>
            </a:r>
            <a:r>
              <a:rPr lang="fr-CA" sz="1000" baseline="0" noProof="0" dirty="0" err="1"/>
              <a:t>rivaroxaban</a:t>
            </a:r>
            <a:r>
              <a:rPr lang="fr-CA" sz="1000" baseline="0" noProof="0" dirty="0"/>
              <a:t> 15 mg n’a pas réduit ce taux d’événements par rapport à l’AAS 100 mg, ce qui suggère qu’une FAP n’était pas une cause majeure de la récidive d’AVC dans cette population. </a:t>
            </a:r>
          </a:p>
          <a:p>
            <a:pPr marL="171450" indent="-171450">
              <a:buFont typeface="Arial"/>
              <a:buChar char="•"/>
            </a:pPr>
            <a:r>
              <a:rPr lang="fr-CA" sz="1000" baseline="0" noProof="0" dirty="0"/>
              <a:t>Dans l’étude AVEROES, l’</a:t>
            </a:r>
            <a:r>
              <a:rPr lang="fr-CA" sz="1000" baseline="0" noProof="0" dirty="0" err="1"/>
              <a:t>apixaban</a:t>
            </a:r>
            <a:r>
              <a:rPr lang="fr-CA" sz="1000" baseline="0" noProof="0" dirty="0"/>
              <a:t> 5 mg </a:t>
            </a:r>
            <a:r>
              <a:rPr lang="fr-CA" sz="1000" baseline="0" noProof="0" dirty="0" err="1"/>
              <a:t>bid</a:t>
            </a:r>
            <a:r>
              <a:rPr lang="fr-CA" sz="1000" baseline="0" noProof="0" dirty="0"/>
              <a:t> (dose réduite à 2,5 mg </a:t>
            </a:r>
            <a:r>
              <a:rPr lang="fr-CA" sz="1000" baseline="0" noProof="0" dirty="0" err="1"/>
              <a:t>bid</a:t>
            </a:r>
            <a:r>
              <a:rPr lang="fr-CA" sz="1000" baseline="0" noProof="0" dirty="0"/>
              <a:t> lorsque 2 critères “ABC” sur 3 étaient satisfaits) a réduit très efficacement le taux d’AVC / ES.  Cependant, les patients participant à l’étude AVEROES ont souffert de FA documentée.</a:t>
            </a:r>
            <a:endParaRPr lang="fr-CA" sz="1000" noProof="0" dirty="0"/>
          </a:p>
          <a:p>
            <a:pPr fontAlgn="base"/>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41438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pPr marL="0" marR="0" lvl="0" indent="0" algn="l" defTabSz="914400" rtl="0" eaLnBrk="1" fontAlgn="auto" latinLnBrk="0" hangingPunct="1">
              <a:lnSpc>
                <a:spcPct val="100000"/>
              </a:lnSpc>
              <a:spcBef>
                <a:spcPts val="0"/>
              </a:spcBef>
              <a:spcAft>
                <a:spcPts val="0"/>
              </a:spcAft>
              <a:buClrTx/>
              <a:buSzTx/>
              <a:buFontTx/>
              <a:buNone/>
              <a:tabLst/>
              <a:defRPr/>
            </a:pPr>
            <a:r>
              <a:rPr lang="fr-CA" noProof="0" dirty="0"/>
              <a:t>Les AVC</a:t>
            </a:r>
            <a:r>
              <a:rPr lang="fr-CA" baseline="0" noProof="0" dirty="0"/>
              <a:t> récidivants dans la population de l’étude</a:t>
            </a:r>
            <a:r>
              <a:rPr lang="fr-CA" noProof="0" dirty="0"/>
              <a:t> </a:t>
            </a:r>
            <a:r>
              <a:rPr lang="fr-CA" noProof="0" dirty="0" err="1"/>
              <a:t>Navigate</a:t>
            </a:r>
            <a:r>
              <a:rPr lang="fr-CA" noProof="0" dirty="0"/>
              <a:t>-ESUS</a:t>
            </a:r>
            <a:r>
              <a:rPr lang="fr-CA" baseline="0" noProof="0" dirty="0"/>
              <a:t> peuvent en fait ne pas avoir été emboliques ou peuvent avoir été dus à des causes emboliques hétérogènes (p. ex., artérielles, cardiaques ou paroxystique via la PFO) ne répondant pas au traitement par un AOD.</a:t>
            </a:r>
            <a:endParaRPr lang="fr-CA" noProof="0" dirty="0"/>
          </a:p>
          <a:p>
            <a:endParaRPr lang="fr-CA" b="1" noProof="0" dirty="0"/>
          </a:p>
          <a:p>
            <a:pPr defTabSz="483276">
              <a:defRPr/>
            </a:pPr>
            <a:endParaRPr lang="fr-CA" sz="1000" b="1" noProof="0" dirty="0">
              <a:ea typeface="Microsoft YaHei" pitchFamily="34" charset="-122"/>
            </a:endParaRPr>
          </a:p>
          <a:p>
            <a:pPr fontAlgn="base"/>
            <a:r>
              <a:rPr lang="fr-CA" sz="1200" b="0" i="0" kern="1200" noProof="0" dirty="0">
                <a:solidFill>
                  <a:schemeClr val="tx1"/>
                </a:solidFill>
                <a:effectLst/>
                <a:latin typeface="+mn-lt"/>
                <a:ea typeface="+mn-ea"/>
                <a:cs typeface="+mn-cs"/>
              </a:rPr>
              <a:t>Le critère</a:t>
            </a:r>
            <a:r>
              <a:rPr lang="fr-CA" sz="1200" b="0" i="0" kern="1200" baseline="0" noProof="0" dirty="0">
                <a:solidFill>
                  <a:schemeClr val="tx1"/>
                </a:solidFill>
                <a:effectLst/>
                <a:latin typeface="+mn-lt"/>
                <a:ea typeface="+mn-ea"/>
                <a:cs typeface="+mn-cs"/>
              </a:rPr>
              <a:t> d’efficacité principal pour la récidive d’AVC de tout type ou l’embolie systémique est survenu chez </a:t>
            </a:r>
            <a:r>
              <a:rPr lang="fr-CA" sz="1200" b="0" i="0" kern="1200" noProof="0" dirty="0">
                <a:solidFill>
                  <a:schemeClr val="tx1"/>
                </a:solidFill>
                <a:effectLst/>
                <a:latin typeface="+mn-lt"/>
                <a:ea typeface="+mn-ea"/>
                <a:cs typeface="+mn-cs"/>
              </a:rPr>
              <a:t>172 patients dans le groupe recevant le </a:t>
            </a:r>
            <a:r>
              <a:rPr lang="fr-CA" sz="1200" b="0" i="0" kern="1200" noProof="0" dirty="0" err="1">
                <a:solidFill>
                  <a:schemeClr val="tx1"/>
                </a:solidFill>
                <a:effectLst/>
                <a:latin typeface="+mn-lt"/>
                <a:ea typeface="+mn-ea"/>
                <a:cs typeface="+mn-cs"/>
              </a:rPr>
              <a:t>rivaroxaban</a:t>
            </a:r>
            <a:r>
              <a:rPr lang="fr-CA" sz="1200" b="0" i="0" kern="1200" noProof="0" dirty="0">
                <a:solidFill>
                  <a:schemeClr val="tx1"/>
                </a:solidFill>
                <a:effectLst/>
                <a:latin typeface="+mn-lt"/>
                <a:ea typeface="+mn-ea"/>
                <a:cs typeface="+mn-cs"/>
              </a:rPr>
              <a:t> (taux annualisé, 5,1%) et chez 160 patients</a:t>
            </a:r>
            <a:r>
              <a:rPr lang="fr-CA" sz="1200" b="0" i="0" kern="1200" baseline="0" noProof="0" dirty="0">
                <a:solidFill>
                  <a:schemeClr val="tx1"/>
                </a:solidFill>
                <a:effectLst/>
                <a:latin typeface="+mn-lt"/>
                <a:ea typeface="+mn-ea"/>
                <a:cs typeface="+mn-cs"/>
              </a:rPr>
              <a:t> dans le groupe recevant de l’aspirine</a:t>
            </a:r>
            <a:r>
              <a:rPr lang="fr-CA" sz="1200" b="0" i="0" kern="1200" noProof="0" dirty="0">
                <a:solidFill>
                  <a:schemeClr val="tx1"/>
                </a:solidFill>
                <a:effectLst/>
                <a:latin typeface="+mn-lt"/>
                <a:ea typeface="+mn-ea"/>
                <a:cs typeface="+mn-cs"/>
              </a:rPr>
              <a:t> (taux</a:t>
            </a:r>
            <a:r>
              <a:rPr lang="fr-CA" sz="1200" b="0" i="0" kern="1200" baseline="0" noProof="0" dirty="0">
                <a:solidFill>
                  <a:schemeClr val="tx1"/>
                </a:solidFill>
                <a:effectLst/>
                <a:latin typeface="+mn-lt"/>
                <a:ea typeface="+mn-ea"/>
                <a:cs typeface="+mn-cs"/>
              </a:rPr>
              <a:t> annualisé</a:t>
            </a:r>
            <a:r>
              <a:rPr lang="fr-CA" sz="1200" b="0" i="0" kern="1200" noProof="0" dirty="0">
                <a:solidFill>
                  <a:schemeClr val="tx1"/>
                </a:solidFill>
                <a:effectLst/>
                <a:latin typeface="+mn-lt"/>
                <a:ea typeface="+mn-ea"/>
                <a:cs typeface="+mn-cs"/>
              </a:rPr>
              <a:t>, 4,8%) (rapport de risque, 1,07; intervalle de confiance de 95% [IC], 0,87 à 1,33; P=0.52). Cela représentait 332 (74%) événements</a:t>
            </a:r>
            <a:r>
              <a:rPr lang="fr-CA" sz="1200" b="0" i="0" kern="1200" baseline="0" noProof="0" dirty="0">
                <a:solidFill>
                  <a:schemeClr val="tx1"/>
                </a:solidFill>
                <a:effectLst/>
                <a:latin typeface="+mn-lt"/>
                <a:ea typeface="+mn-ea"/>
                <a:cs typeface="+mn-cs"/>
              </a:rPr>
              <a:t> sur les</a:t>
            </a:r>
            <a:r>
              <a:rPr lang="fr-CA" sz="1200" b="0" i="0" kern="1200" noProof="0" dirty="0">
                <a:solidFill>
                  <a:schemeClr val="tx1"/>
                </a:solidFill>
                <a:effectLst/>
                <a:latin typeface="+mn-lt"/>
                <a:ea typeface="+mn-ea"/>
                <a:cs typeface="+mn-cs"/>
              </a:rPr>
              <a:t> 450 événements anticipés relatifs à l’efficacité du traitement pour que l’étude ait</a:t>
            </a:r>
            <a:r>
              <a:rPr lang="fr-CA" sz="1200" b="0" i="0" kern="1200" baseline="0" noProof="0" dirty="0">
                <a:solidFill>
                  <a:schemeClr val="tx1"/>
                </a:solidFill>
                <a:effectLst/>
                <a:latin typeface="+mn-lt"/>
                <a:ea typeface="+mn-ea"/>
                <a:cs typeface="+mn-cs"/>
              </a:rPr>
              <a:t> une puissance adéquate</a:t>
            </a:r>
            <a:r>
              <a:rPr lang="fr-CA" sz="1200" b="0" i="0" kern="1200" noProof="0" dirty="0">
                <a:solidFill>
                  <a:schemeClr val="tx1"/>
                </a:solidFill>
                <a:effectLst/>
                <a:latin typeface="+mn-lt"/>
                <a:ea typeface="+mn-ea"/>
                <a:cs typeface="+mn-cs"/>
              </a:rPr>
              <a:t>. Au total, 314 événements (95%) étaient des AVC ischémiques, dont 158 sont survenus dans le groupe recevant le </a:t>
            </a:r>
            <a:r>
              <a:rPr lang="fr-CA" sz="1200" b="0" i="0" kern="1200" noProof="0" dirty="0" err="1">
                <a:solidFill>
                  <a:schemeClr val="tx1"/>
                </a:solidFill>
                <a:effectLst/>
                <a:latin typeface="+mn-lt"/>
                <a:ea typeface="+mn-ea"/>
                <a:cs typeface="+mn-cs"/>
              </a:rPr>
              <a:t>rivaroxaban</a:t>
            </a:r>
            <a:r>
              <a:rPr lang="fr-CA" sz="1200" b="0" i="0" kern="1200" noProof="0" dirty="0">
                <a:solidFill>
                  <a:schemeClr val="tx1"/>
                </a:solidFill>
                <a:effectLst/>
                <a:latin typeface="+mn-lt"/>
                <a:ea typeface="+mn-ea"/>
                <a:cs typeface="+mn-cs"/>
              </a:rPr>
              <a:t> et 156 sont survenus dans le groupe recevant l’aspirine (rapport de risque, 1,01; IC à 95%, 0,81 à 1,26); 15 événements (5%) étaient des AVC hémorragiques et 3 (1%) étaient des embolies systémiques. Parmi les 314 AVC ischémiques récidivants, 36 (11%) étaient associés à des symptômes d’une durée inférieure à 24 heures, mais montrant</a:t>
            </a:r>
            <a:r>
              <a:rPr lang="fr-CA" sz="1200" b="0" i="0" kern="1200" baseline="0" noProof="0" dirty="0">
                <a:solidFill>
                  <a:schemeClr val="tx1"/>
                </a:solidFill>
                <a:effectLst/>
                <a:latin typeface="+mn-lt"/>
                <a:ea typeface="+mn-ea"/>
                <a:cs typeface="+mn-cs"/>
              </a:rPr>
              <a:t> également des signes d’infarctus cérébral à l’examen de neuro-imagerie et</a:t>
            </a:r>
            <a:r>
              <a:rPr lang="fr-CA" sz="1200" b="0" i="0" kern="1200" noProof="0" dirty="0">
                <a:solidFill>
                  <a:schemeClr val="tx1"/>
                </a:solidFill>
                <a:effectLst/>
                <a:latin typeface="+mn-lt"/>
                <a:ea typeface="+mn-ea"/>
                <a:cs typeface="+mn-cs"/>
              </a:rPr>
              <a:t> 5 (2%) ne pouvaient</a:t>
            </a:r>
            <a:r>
              <a:rPr lang="fr-CA" sz="1200" b="0" i="0" kern="1200" baseline="0" noProof="0" dirty="0">
                <a:solidFill>
                  <a:schemeClr val="tx1"/>
                </a:solidFill>
                <a:effectLst/>
                <a:latin typeface="+mn-lt"/>
                <a:ea typeface="+mn-ea"/>
                <a:cs typeface="+mn-cs"/>
              </a:rPr>
              <a:t> pas être classés comme ischémique ou hémorragique, car un examen de neuro-imagerie cérébrale n’avait pas été effectué</a:t>
            </a:r>
            <a:r>
              <a:rPr lang="fr-CA" sz="1200" b="0" i="0" kern="1200" noProof="0" dirty="0">
                <a:solidFill>
                  <a:schemeClr val="tx1"/>
                </a:solidFill>
                <a:effectLst/>
                <a:latin typeface="+mn-lt"/>
                <a:ea typeface="+mn-ea"/>
                <a:cs typeface="+mn-cs"/>
              </a:rPr>
              <a:t>. Il s’est produit 13 AVC hémorragiques dans le groupe recevant le </a:t>
            </a:r>
            <a:r>
              <a:rPr lang="fr-CA" sz="1200" b="0" i="0" kern="1200" noProof="0" dirty="0" err="1">
                <a:solidFill>
                  <a:schemeClr val="tx1"/>
                </a:solidFill>
                <a:effectLst/>
                <a:latin typeface="+mn-lt"/>
                <a:ea typeface="+mn-ea"/>
                <a:cs typeface="+mn-cs"/>
              </a:rPr>
              <a:t>rivaroxaban</a:t>
            </a:r>
            <a:r>
              <a:rPr lang="fr-CA" sz="1200" b="0" i="0" kern="1200" noProof="0" dirty="0">
                <a:solidFill>
                  <a:schemeClr val="tx1"/>
                </a:solidFill>
                <a:effectLst/>
                <a:latin typeface="+mn-lt"/>
                <a:ea typeface="+mn-ea"/>
                <a:cs typeface="+mn-cs"/>
              </a:rPr>
              <a:t>  comparativement à 2</a:t>
            </a:r>
            <a:r>
              <a:rPr lang="fr-CA" sz="1200" b="0" i="0" kern="1200" baseline="0" noProof="0" dirty="0">
                <a:solidFill>
                  <a:schemeClr val="tx1"/>
                </a:solidFill>
                <a:effectLst/>
                <a:latin typeface="+mn-lt"/>
                <a:ea typeface="+mn-ea"/>
                <a:cs typeface="+mn-cs"/>
              </a:rPr>
              <a:t> dans le groupe recevant l’aspirine</a:t>
            </a:r>
            <a:r>
              <a:rPr lang="fr-CA" sz="1200" b="0" i="0" kern="1200" noProof="0" dirty="0">
                <a:solidFill>
                  <a:schemeClr val="tx1"/>
                </a:solidFill>
                <a:effectLst/>
                <a:latin typeface="+mn-lt"/>
                <a:ea typeface="+mn-ea"/>
                <a:cs typeface="+mn-cs"/>
              </a:rPr>
              <a:t>. La</a:t>
            </a:r>
            <a:r>
              <a:rPr lang="fr-CA" sz="1200" b="0" i="0" kern="1200" baseline="0" noProof="0" dirty="0">
                <a:solidFill>
                  <a:schemeClr val="tx1"/>
                </a:solidFill>
                <a:effectLst/>
                <a:latin typeface="+mn-lt"/>
                <a:ea typeface="+mn-ea"/>
                <a:cs typeface="+mn-cs"/>
              </a:rPr>
              <a:t> gravité des AVC ischémiques récidivants, tel qu’indiqué par le score de Rankin modifié à la sortie de l’hôpital, était similaire dans les deux groupes de traitement.</a:t>
            </a:r>
            <a:endParaRPr lang="fr-CA" sz="1200" b="0" i="0" kern="1200" noProof="0" dirty="0">
              <a:solidFill>
                <a:schemeClr val="tx1"/>
              </a:solidFill>
              <a:effectLst/>
              <a:latin typeface="+mn-lt"/>
              <a:ea typeface="+mn-ea"/>
              <a:cs typeface="+mn-cs"/>
            </a:endParaRPr>
          </a:p>
          <a:p>
            <a:pPr fontAlgn="base"/>
            <a:endParaRPr lang="fr-CA" sz="1200" b="0" i="0" kern="1200" noProof="0" dirty="0">
              <a:solidFill>
                <a:schemeClr val="tx1"/>
              </a:solidFill>
              <a:effectLst/>
              <a:latin typeface="+mn-lt"/>
              <a:ea typeface="+mn-ea"/>
              <a:cs typeface="+mn-cs"/>
            </a:endParaRPr>
          </a:p>
          <a:p>
            <a:pPr marL="171450" indent="-171450">
              <a:buFont typeface="Arial"/>
              <a:buChar char="•"/>
            </a:pPr>
            <a:r>
              <a:rPr lang="fr-CA" sz="1000" noProof="0" dirty="0"/>
              <a:t>Taux élevé d’AVC /</a:t>
            </a:r>
            <a:r>
              <a:rPr lang="fr-CA" sz="1000" baseline="0" noProof="0" dirty="0"/>
              <a:t> ES de 5%/an et taux d’AVC ischémique de 4,7%/an (égal dans les deux groupes).</a:t>
            </a:r>
          </a:p>
          <a:p>
            <a:pPr marL="171450" indent="-171450">
              <a:buFont typeface="Arial"/>
              <a:buChar char="•"/>
            </a:pPr>
            <a:r>
              <a:rPr lang="fr-CA" sz="1000" baseline="0" noProof="0" dirty="0"/>
              <a:t>Le </a:t>
            </a:r>
            <a:r>
              <a:rPr lang="fr-CA" sz="1000" baseline="0" noProof="0" dirty="0" err="1"/>
              <a:t>rivaroxaban</a:t>
            </a:r>
            <a:r>
              <a:rPr lang="fr-CA" sz="1000" baseline="0" noProof="0" dirty="0"/>
              <a:t> 15 mg n’a pas réduit ce taux d’événements par rapport à l’AAS 100 mg, ce qui suggère qu’une FAP n’était pas une cause majeure de la récidive d’AVC dans cette population. </a:t>
            </a:r>
          </a:p>
          <a:p>
            <a:pPr marL="171450" indent="-171450">
              <a:buFont typeface="Arial"/>
              <a:buChar char="•"/>
            </a:pPr>
            <a:r>
              <a:rPr lang="fr-CA" sz="1000" baseline="0" noProof="0" dirty="0"/>
              <a:t>Dans l’étude AVEROES, l’</a:t>
            </a:r>
            <a:r>
              <a:rPr lang="fr-CA" sz="1000" baseline="0" noProof="0" dirty="0" err="1"/>
              <a:t>apixaban</a:t>
            </a:r>
            <a:r>
              <a:rPr lang="fr-CA" sz="1000" baseline="0" noProof="0" dirty="0"/>
              <a:t> 5 mg </a:t>
            </a:r>
            <a:r>
              <a:rPr lang="fr-CA" sz="1000" baseline="0" noProof="0" dirty="0" err="1"/>
              <a:t>bid</a:t>
            </a:r>
            <a:r>
              <a:rPr lang="fr-CA" sz="1000" baseline="0" noProof="0" dirty="0"/>
              <a:t> (dose réduite à 2,5 mg </a:t>
            </a:r>
            <a:r>
              <a:rPr lang="fr-CA" sz="1000" baseline="0" noProof="0" dirty="0" err="1"/>
              <a:t>bid</a:t>
            </a:r>
            <a:r>
              <a:rPr lang="fr-CA" sz="1000" baseline="0" noProof="0" dirty="0"/>
              <a:t> lorsque 2 critères “ABC” sur 3 étaient satisfaits) a réduit très efficacement le taux d’AVC / ES.  Cependant, les patients participant à l’étude AVEROES ont souffert de FA documentée.</a:t>
            </a:r>
            <a:endParaRPr lang="de-DE" sz="1000" b="1" dirty="0"/>
          </a:p>
          <a:p>
            <a:pPr fontAlgn="base"/>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530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12945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pPr marL="171450" indent="-171450">
              <a:buFont typeface="Arial"/>
              <a:buChar char="•"/>
            </a:pPr>
            <a:r>
              <a:rPr lang="fr-CA" b="0" noProof="0" dirty="0"/>
              <a:t>Les AVC emboliques d’origine indéterminée </a:t>
            </a:r>
            <a:r>
              <a:rPr lang="fr-CA" b="0" baseline="0" noProof="0" dirty="0"/>
              <a:t> </a:t>
            </a:r>
            <a:r>
              <a:rPr lang="fr-CA" baseline="0" noProof="0" dirty="0"/>
              <a:t>(ESUS)</a:t>
            </a:r>
            <a:r>
              <a:rPr lang="fr-CA" noProof="0" dirty="0"/>
              <a:t> sont appelés également “AVC cryptogéniques” et représentent</a:t>
            </a:r>
            <a:r>
              <a:rPr lang="fr-CA" baseline="0" noProof="0" dirty="0"/>
              <a:t> environ</a:t>
            </a:r>
            <a:r>
              <a:rPr lang="fr-CA" noProof="0" dirty="0"/>
              <a:t> 20% de tous</a:t>
            </a:r>
            <a:r>
              <a:rPr lang="fr-CA" baseline="0" noProof="0" dirty="0"/>
              <a:t> les AVC ischémiques</a:t>
            </a:r>
            <a:r>
              <a:rPr lang="fr-CA" noProof="0" dirty="0"/>
              <a:t>.</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fr-CA" noProof="0" dirty="0"/>
              <a:t>RE-SPECT-ESUS (BI) : Dabigatran </a:t>
            </a:r>
            <a:r>
              <a:rPr lang="fr-CA" noProof="0" dirty="0" err="1"/>
              <a:t>étexilate</a:t>
            </a:r>
            <a:r>
              <a:rPr lang="fr-CA" noProof="0" dirty="0"/>
              <a:t> pour la prévention secondaire de l’AVC chez les patients atteints d’AVC</a:t>
            </a:r>
            <a:r>
              <a:rPr lang="fr-CA" baseline="0" noProof="0" dirty="0"/>
              <a:t> embolique d’origine indéterminée</a:t>
            </a:r>
            <a:r>
              <a:rPr lang="fr-CA" noProof="0" dirty="0"/>
              <a:t>.</a:t>
            </a:r>
            <a:br>
              <a:rPr lang="fr-CA" noProof="0" dirty="0"/>
            </a:br>
            <a:r>
              <a:rPr lang="fr-CA" noProof="0" dirty="0"/>
              <a:t>(Résultats préliminaires présentés au Congrès mondial</a:t>
            </a:r>
            <a:r>
              <a:rPr lang="fr-CA" baseline="0" noProof="0" dirty="0"/>
              <a:t> sur l’accident vasculaire cérébral</a:t>
            </a:r>
            <a:r>
              <a:rPr lang="fr-CA" noProof="0" dirty="0"/>
              <a:t> à Montréal – Oct. 2018)</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fr-CA" noProof="0" dirty="0"/>
              <a:t>Temps médian de l’AVC</a:t>
            </a:r>
            <a:r>
              <a:rPr lang="fr-CA" baseline="0" noProof="0" dirty="0"/>
              <a:t> index à la randomisation de 45 jours</a:t>
            </a:r>
            <a:endParaRPr lang="fr-CA" noProof="0" dirty="0"/>
          </a:p>
          <a:p>
            <a:endParaRPr lang="fr-CA" b="1" noProof="0" dirty="0"/>
          </a:p>
          <a:p>
            <a:pPr defTabSz="483276">
              <a:defRPr/>
            </a:pPr>
            <a:endParaRPr lang="fr-CA" sz="1000" b="1" noProof="0" dirty="0">
              <a:ea typeface="Microsoft YaHei" pitchFamily="34" charset="-122"/>
            </a:endParaRPr>
          </a:p>
          <a:p>
            <a:r>
              <a:rPr lang="fr-CA" sz="1200" b="0" i="0" kern="1200" noProof="0" dirty="0">
                <a:solidFill>
                  <a:schemeClr val="tx1"/>
                </a:solidFill>
                <a:effectLst/>
                <a:latin typeface="+mn-lt"/>
                <a:ea typeface="+mn-ea"/>
                <a:cs typeface="+mn-cs"/>
              </a:rPr>
              <a:t>L’étude ESUS comprenant 5 390 patients—appelée </a:t>
            </a:r>
            <a:r>
              <a:rPr lang="fr-CA" sz="1200" b="0" i="0" u="none" strike="noStrike" kern="1200" noProof="0" dirty="0">
                <a:solidFill>
                  <a:schemeClr val="tx1"/>
                </a:solidFill>
                <a:effectLst/>
                <a:latin typeface="+mn-lt"/>
                <a:ea typeface="+mn-ea"/>
                <a:cs typeface="+mn-cs"/>
                <a:hlinkClick r:id="rId3"/>
              </a:rPr>
              <a:t>RE-SPECT ESUS</a:t>
            </a:r>
            <a:r>
              <a:rPr lang="fr-CA" sz="1200" b="0" i="0" kern="1200" noProof="0" dirty="0">
                <a:solidFill>
                  <a:schemeClr val="tx1"/>
                </a:solidFill>
                <a:effectLst/>
                <a:latin typeface="+mn-lt"/>
                <a:ea typeface="+mn-ea"/>
                <a:cs typeface="+mn-cs"/>
              </a:rPr>
              <a:t>—était conçue pour vérifier</a:t>
            </a:r>
            <a:r>
              <a:rPr lang="fr-CA" sz="1200" b="0" i="0" kern="1200" baseline="0" noProof="0" dirty="0">
                <a:solidFill>
                  <a:schemeClr val="tx1"/>
                </a:solidFill>
                <a:effectLst/>
                <a:latin typeface="+mn-lt"/>
                <a:ea typeface="+mn-ea"/>
                <a:cs typeface="+mn-cs"/>
              </a:rPr>
              <a:t> si le</a:t>
            </a:r>
            <a:r>
              <a:rPr lang="fr-CA" sz="1200" b="0" i="0" kern="1200" noProof="0" dirty="0">
                <a:solidFill>
                  <a:schemeClr val="tx1"/>
                </a:solidFill>
                <a:effectLst/>
                <a:latin typeface="+mn-lt"/>
                <a:ea typeface="+mn-ea"/>
                <a:cs typeface="+mn-cs"/>
              </a:rPr>
              <a:t> dabigatran est supérieur à l’aspirine 100 mg par jour pour la prévention de la</a:t>
            </a:r>
            <a:r>
              <a:rPr lang="fr-CA" sz="1200" b="0" i="0" kern="1200" baseline="0" noProof="0" dirty="0">
                <a:solidFill>
                  <a:schemeClr val="tx1"/>
                </a:solidFill>
                <a:effectLst/>
                <a:latin typeface="+mn-lt"/>
                <a:ea typeface="+mn-ea"/>
                <a:cs typeface="+mn-cs"/>
              </a:rPr>
              <a:t> récidive d’</a:t>
            </a:r>
            <a:r>
              <a:rPr lang="fr-CA" sz="1200" b="0" i="0" kern="1200" noProof="0" dirty="0">
                <a:solidFill>
                  <a:schemeClr val="tx1"/>
                </a:solidFill>
                <a:effectLst/>
                <a:latin typeface="+mn-lt"/>
                <a:ea typeface="+mn-ea"/>
                <a:cs typeface="+mn-cs"/>
              </a:rPr>
              <a:t>AVC. La plupart</a:t>
            </a:r>
            <a:r>
              <a:rPr lang="fr-CA" sz="1200" b="0" i="0" kern="1200" baseline="0" noProof="0" dirty="0">
                <a:solidFill>
                  <a:schemeClr val="tx1"/>
                </a:solidFill>
                <a:effectLst/>
                <a:latin typeface="+mn-lt"/>
                <a:ea typeface="+mn-ea"/>
                <a:cs typeface="+mn-cs"/>
              </a:rPr>
              <a:t> des </a:t>
            </a:r>
            <a:r>
              <a:rPr lang="fr-CA" sz="1200" b="0" i="0" kern="1200" noProof="0" dirty="0">
                <a:solidFill>
                  <a:schemeClr val="tx1"/>
                </a:solidFill>
                <a:effectLst/>
                <a:latin typeface="+mn-lt"/>
                <a:ea typeface="+mn-ea"/>
                <a:cs typeface="+mn-cs"/>
              </a:rPr>
              <a:t>patients dans le groupe recevant le dabigatran ont reçu 150 mg deux fois par jour, mais les patients</a:t>
            </a:r>
            <a:r>
              <a:rPr lang="fr-CA" sz="1200" b="0" i="0" kern="1200" baseline="0" noProof="0" dirty="0">
                <a:solidFill>
                  <a:schemeClr val="tx1"/>
                </a:solidFill>
                <a:effectLst/>
                <a:latin typeface="+mn-lt"/>
                <a:ea typeface="+mn-ea"/>
                <a:cs typeface="+mn-cs"/>
              </a:rPr>
              <a:t> âgés de</a:t>
            </a:r>
            <a:r>
              <a:rPr lang="fr-CA" sz="1200" b="0" i="0" kern="1200" noProof="0" dirty="0">
                <a:solidFill>
                  <a:schemeClr val="tx1"/>
                </a:solidFill>
                <a:effectLst/>
                <a:latin typeface="+mn-lt"/>
                <a:ea typeface="+mn-ea"/>
                <a:cs typeface="+mn-cs"/>
              </a:rPr>
              <a:t> 75 ans ou plus et ceux présentant une insuffisance</a:t>
            </a:r>
            <a:r>
              <a:rPr lang="fr-CA" sz="1200" b="0" i="0" kern="1200" baseline="0" noProof="0" dirty="0">
                <a:solidFill>
                  <a:schemeClr val="tx1"/>
                </a:solidFill>
                <a:effectLst/>
                <a:latin typeface="+mn-lt"/>
                <a:ea typeface="+mn-ea"/>
                <a:cs typeface="+mn-cs"/>
              </a:rPr>
              <a:t> rénale modérée ont reçu la faible dose de</a:t>
            </a:r>
            <a:r>
              <a:rPr lang="fr-CA" sz="1200" b="0" i="0" kern="1200" noProof="0" dirty="0">
                <a:solidFill>
                  <a:schemeClr val="tx1"/>
                </a:solidFill>
                <a:effectLst/>
                <a:latin typeface="+mn-lt"/>
                <a:ea typeface="+mn-ea"/>
                <a:cs typeface="+mn-cs"/>
              </a:rPr>
              <a:t> 110 mg.</a:t>
            </a:r>
          </a:p>
          <a:p>
            <a:r>
              <a:rPr lang="fr-CA" sz="1200" b="0" i="0" kern="1200" noProof="0" dirty="0">
                <a:solidFill>
                  <a:schemeClr val="tx1"/>
                </a:solidFill>
                <a:effectLst/>
                <a:latin typeface="+mn-lt"/>
                <a:ea typeface="+mn-ea"/>
                <a:cs typeface="+mn-cs"/>
              </a:rPr>
              <a:t>Dans le cadre d’un suivi moyen de 19 mois, le taux de</a:t>
            </a:r>
            <a:r>
              <a:rPr lang="fr-CA" sz="1200" b="0" i="0" kern="1200" baseline="0" noProof="0" dirty="0">
                <a:solidFill>
                  <a:schemeClr val="tx1"/>
                </a:solidFill>
                <a:effectLst/>
                <a:latin typeface="+mn-lt"/>
                <a:ea typeface="+mn-ea"/>
                <a:cs typeface="+mn-cs"/>
              </a:rPr>
              <a:t> récidive d’AVC</a:t>
            </a:r>
            <a:r>
              <a:rPr lang="fr-CA" sz="1200" b="0" i="0" kern="1200" noProof="0" dirty="0">
                <a:solidFill>
                  <a:schemeClr val="tx1"/>
                </a:solidFill>
                <a:effectLst/>
                <a:latin typeface="+mn-lt"/>
                <a:ea typeface="+mn-ea"/>
                <a:cs typeface="+mn-cs"/>
              </a:rPr>
              <a:t> (critère principal) était</a:t>
            </a:r>
            <a:r>
              <a:rPr lang="fr-CA" sz="1200" b="0" i="0" kern="1200" baseline="0" noProof="0" dirty="0">
                <a:solidFill>
                  <a:schemeClr val="tx1"/>
                </a:solidFill>
                <a:effectLst/>
                <a:latin typeface="+mn-lt"/>
                <a:ea typeface="+mn-ea"/>
                <a:cs typeface="+mn-cs"/>
              </a:rPr>
              <a:t> de</a:t>
            </a:r>
            <a:r>
              <a:rPr lang="fr-CA" sz="1200" b="0" i="0" kern="1200" noProof="0" dirty="0">
                <a:solidFill>
                  <a:schemeClr val="tx1"/>
                </a:solidFill>
                <a:effectLst/>
                <a:latin typeface="+mn-lt"/>
                <a:ea typeface="+mn-ea"/>
                <a:cs typeface="+mn-cs"/>
              </a:rPr>
              <a:t> 4,1% par année avec le dabigatran et de 4,8% par année avec l’aspirine, une différence</a:t>
            </a:r>
            <a:r>
              <a:rPr lang="fr-CA" sz="1200" b="0" i="0" kern="1200" baseline="0" noProof="0" dirty="0">
                <a:solidFill>
                  <a:schemeClr val="tx1"/>
                </a:solidFill>
                <a:effectLst/>
                <a:latin typeface="+mn-lt"/>
                <a:ea typeface="+mn-ea"/>
                <a:cs typeface="+mn-cs"/>
              </a:rPr>
              <a:t> non significative</a:t>
            </a:r>
            <a:r>
              <a:rPr lang="fr-CA" sz="1200" b="0" i="0" kern="1200" noProof="0" dirty="0">
                <a:solidFill>
                  <a:schemeClr val="tx1"/>
                </a:solidFill>
                <a:effectLst/>
                <a:latin typeface="+mn-lt"/>
                <a:ea typeface="+mn-ea"/>
                <a:cs typeface="+mn-cs"/>
              </a:rPr>
              <a:t> (HR 0,85; P = 0,1). Van </a:t>
            </a:r>
            <a:r>
              <a:rPr lang="fr-CA" sz="1200" b="0" i="0" kern="1200" noProof="0" dirty="0" err="1">
                <a:solidFill>
                  <a:schemeClr val="tx1"/>
                </a:solidFill>
                <a:effectLst/>
                <a:latin typeface="+mn-lt"/>
                <a:ea typeface="+mn-ea"/>
                <a:cs typeface="+mn-cs"/>
              </a:rPr>
              <a:t>Ryn</a:t>
            </a:r>
            <a:r>
              <a:rPr lang="fr-CA" sz="1200" b="0" i="0" kern="1200" noProof="0" dirty="0">
                <a:solidFill>
                  <a:schemeClr val="tx1"/>
                </a:solidFill>
                <a:effectLst/>
                <a:latin typeface="+mn-lt"/>
                <a:ea typeface="+mn-ea"/>
                <a:cs typeface="+mn-cs"/>
              </a:rPr>
              <a:t> a indiqué que les courbes Kaplan-Meier montraient une séparation croissante entre les groupes en faveur du dabigatran, à mesure</a:t>
            </a:r>
            <a:r>
              <a:rPr lang="fr-CA" sz="1200" b="0" i="0" kern="1200" baseline="0" noProof="0" dirty="0">
                <a:solidFill>
                  <a:schemeClr val="tx1"/>
                </a:solidFill>
                <a:effectLst/>
                <a:latin typeface="+mn-lt"/>
                <a:ea typeface="+mn-ea"/>
                <a:cs typeface="+mn-cs"/>
              </a:rPr>
              <a:t> que le suivi progressait</a:t>
            </a:r>
            <a:r>
              <a:rPr lang="fr-CA" sz="1200" b="0" i="0" kern="1200" noProof="0" dirty="0">
                <a:solidFill>
                  <a:schemeClr val="tx1"/>
                </a:solidFill>
                <a:effectLst/>
                <a:latin typeface="+mn-lt"/>
                <a:ea typeface="+mn-ea"/>
                <a:cs typeface="+mn-cs"/>
              </a:rPr>
              <a:t>.</a:t>
            </a:r>
          </a:p>
          <a:p>
            <a:r>
              <a:rPr lang="fr-CA" sz="1200" b="0" i="0" kern="1200" noProof="0" dirty="0">
                <a:solidFill>
                  <a:schemeClr val="tx1"/>
                </a:solidFill>
                <a:effectLst/>
                <a:latin typeface="+mn-lt"/>
                <a:ea typeface="+mn-ea"/>
                <a:cs typeface="+mn-cs"/>
              </a:rPr>
              <a:t>Le taux d’hémorragie majeure était similaire dans les deux groupes—1,7% par année avec le dabigatran et 1,4% par</a:t>
            </a:r>
            <a:r>
              <a:rPr lang="fr-CA" sz="1200" b="0" i="0" kern="1200" baseline="0" noProof="0" dirty="0">
                <a:solidFill>
                  <a:schemeClr val="tx1"/>
                </a:solidFill>
                <a:effectLst/>
                <a:latin typeface="+mn-lt"/>
                <a:ea typeface="+mn-ea"/>
                <a:cs typeface="+mn-cs"/>
              </a:rPr>
              <a:t> année avec l’</a:t>
            </a:r>
            <a:r>
              <a:rPr lang="fr-CA" sz="1200" b="0" i="0" kern="1200" noProof="0" dirty="0">
                <a:solidFill>
                  <a:schemeClr val="tx1"/>
                </a:solidFill>
                <a:effectLst/>
                <a:latin typeface="+mn-lt"/>
                <a:ea typeface="+mn-ea"/>
                <a:cs typeface="+mn-cs"/>
              </a:rPr>
              <a:t>aspirine, a précisé </a:t>
            </a:r>
            <a:r>
              <a:rPr lang="fr-CA" sz="1200" b="0" i="0" kern="1200" noProof="0" dirty="0" err="1">
                <a:solidFill>
                  <a:schemeClr val="tx1"/>
                </a:solidFill>
                <a:effectLst/>
                <a:latin typeface="+mn-lt"/>
                <a:ea typeface="+mn-ea"/>
                <a:cs typeface="+mn-cs"/>
              </a:rPr>
              <a:t>Ryn</a:t>
            </a:r>
            <a:r>
              <a:rPr lang="fr-CA" sz="1200" b="0" i="0" kern="1200" noProof="0" dirty="0">
                <a:solidFill>
                  <a:schemeClr val="tx1"/>
                </a:solidFill>
                <a:effectLst/>
                <a:latin typeface="+mn-lt"/>
                <a:ea typeface="+mn-ea"/>
                <a:cs typeface="+mn-cs"/>
              </a:rPr>
              <a:t>. Il</a:t>
            </a:r>
            <a:r>
              <a:rPr lang="fr-CA" sz="1200" b="0" i="0" kern="1200" baseline="0" noProof="0" dirty="0">
                <a:solidFill>
                  <a:schemeClr val="tx1"/>
                </a:solidFill>
                <a:effectLst/>
                <a:latin typeface="+mn-lt"/>
                <a:ea typeface="+mn-ea"/>
                <a:cs typeface="+mn-cs"/>
              </a:rPr>
              <a:t> s’est produit trois hémorragies fatales</a:t>
            </a:r>
            <a:r>
              <a:rPr lang="fr-CA" sz="1200" b="0" i="0" kern="1200" noProof="0" dirty="0">
                <a:solidFill>
                  <a:schemeClr val="tx1"/>
                </a:solidFill>
                <a:effectLst/>
                <a:latin typeface="+mn-lt"/>
                <a:ea typeface="+mn-ea"/>
                <a:cs typeface="+mn-cs"/>
              </a:rPr>
              <a:t>—toutes dans le groupe recevant l’aspirine—pendant la période de l’étude.</a:t>
            </a:r>
          </a:p>
          <a:p>
            <a:r>
              <a:rPr lang="fr-CA" sz="1200" b="0" i="0" kern="1200" noProof="0" dirty="0">
                <a:solidFill>
                  <a:schemeClr val="tx1"/>
                </a:solidFill>
                <a:effectLst/>
                <a:latin typeface="+mn-lt"/>
                <a:ea typeface="+mn-ea"/>
                <a:cs typeface="+mn-cs"/>
              </a:rPr>
              <a:t>L’étude “fournit des informations sur le concept d’AVC embolique d’origine</a:t>
            </a:r>
            <a:r>
              <a:rPr lang="fr-CA" sz="1200" b="0" i="0" kern="1200" baseline="0" noProof="0" dirty="0">
                <a:solidFill>
                  <a:schemeClr val="tx1"/>
                </a:solidFill>
                <a:effectLst/>
                <a:latin typeface="+mn-lt"/>
                <a:ea typeface="+mn-ea"/>
                <a:cs typeface="+mn-cs"/>
              </a:rPr>
              <a:t> indéterminée</a:t>
            </a:r>
            <a:r>
              <a:rPr lang="fr-CA" sz="1200" b="0" i="0" kern="1200" noProof="0" dirty="0">
                <a:solidFill>
                  <a:schemeClr val="tx1"/>
                </a:solidFill>
                <a:effectLst/>
                <a:latin typeface="+mn-lt"/>
                <a:ea typeface="+mn-ea"/>
                <a:cs typeface="+mn-cs"/>
              </a:rPr>
              <a:t>,” a déclaré </a:t>
            </a:r>
            <a:r>
              <a:rPr lang="fr-CA" sz="1200" b="0" i="0" kern="1200" noProof="0" dirty="0" err="1">
                <a:solidFill>
                  <a:schemeClr val="tx1"/>
                </a:solidFill>
                <a:effectLst/>
                <a:latin typeface="+mn-lt"/>
                <a:ea typeface="+mn-ea"/>
                <a:cs typeface="+mn-cs"/>
              </a:rPr>
              <a:t>Ryn</a:t>
            </a:r>
            <a:r>
              <a:rPr lang="fr-CA" sz="1200" b="0" i="0" kern="1200" noProof="0" dirty="0">
                <a:solidFill>
                  <a:schemeClr val="tx1"/>
                </a:solidFill>
                <a:effectLst/>
                <a:latin typeface="+mn-lt"/>
                <a:ea typeface="+mn-ea"/>
                <a:cs typeface="+mn-cs"/>
              </a:rPr>
              <a:t>. “Je ne pense pas que l’on peut dire que le traitement</a:t>
            </a:r>
            <a:r>
              <a:rPr lang="fr-CA" sz="1200" b="0" i="0" kern="1200" baseline="0" noProof="0" dirty="0">
                <a:solidFill>
                  <a:schemeClr val="tx1"/>
                </a:solidFill>
                <a:effectLst/>
                <a:latin typeface="+mn-lt"/>
                <a:ea typeface="+mn-ea"/>
                <a:cs typeface="+mn-cs"/>
              </a:rPr>
              <a:t> par le </a:t>
            </a:r>
            <a:r>
              <a:rPr lang="fr-CA" sz="1200" b="0" i="0" kern="1200" noProof="0" dirty="0">
                <a:solidFill>
                  <a:schemeClr val="tx1"/>
                </a:solidFill>
                <a:effectLst/>
                <a:latin typeface="+mn-lt"/>
                <a:ea typeface="+mn-ea"/>
                <a:cs typeface="+mn-cs"/>
              </a:rPr>
              <a:t>dabigatran</a:t>
            </a:r>
            <a:r>
              <a:rPr lang="fr-CA" sz="1200" b="0" i="0" kern="1200" baseline="0" noProof="0" dirty="0">
                <a:solidFill>
                  <a:schemeClr val="tx1"/>
                </a:solidFill>
                <a:effectLst/>
                <a:latin typeface="+mn-lt"/>
                <a:ea typeface="+mn-ea"/>
                <a:cs typeface="+mn-cs"/>
              </a:rPr>
              <a:t> a été un échec</a:t>
            </a:r>
            <a:r>
              <a:rPr lang="fr-CA" sz="1200" b="0" i="0" kern="1200" noProof="0" dirty="0">
                <a:solidFill>
                  <a:schemeClr val="tx1"/>
                </a:solidFill>
                <a:effectLst/>
                <a:latin typeface="+mn-lt"/>
                <a:ea typeface="+mn-ea"/>
                <a:cs typeface="+mn-cs"/>
              </a:rPr>
              <a:t>. On</a:t>
            </a:r>
            <a:r>
              <a:rPr lang="fr-CA" sz="1200" b="0" i="0" kern="1200" baseline="0" noProof="0" dirty="0">
                <a:solidFill>
                  <a:schemeClr val="tx1"/>
                </a:solidFill>
                <a:effectLst/>
                <a:latin typeface="+mn-lt"/>
                <a:ea typeface="+mn-ea"/>
                <a:cs typeface="+mn-cs"/>
              </a:rPr>
              <a:t> a noté une légère amélioration et je pense que ce domaine suscite désormais un grand intérêt, on cherche à comprendre quels sont les patients qui pourraient en bénéficier et à améliorer potentiellement le concept d’AVC embolique d’origine indéterminée et à trouver peut-être de meilleurs traitements pour ces patients</a:t>
            </a:r>
            <a:r>
              <a:rPr lang="fr-CA" sz="1200" b="0" i="0" kern="1200" noProof="0" dirty="0">
                <a:solidFill>
                  <a:schemeClr val="tx1"/>
                </a:solidFill>
                <a:effectLst/>
                <a:latin typeface="+mn-lt"/>
                <a:ea typeface="+mn-ea"/>
                <a:cs typeface="+mn-cs"/>
              </a:rPr>
              <a:t>.” </a:t>
            </a:r>
          </a:p>
          <a:p>
            <a:r>
              <a:rPr lang="fr-CA" sz="1200" b="1" i="0" kern="1200" noProof="0" dirty="0">
                <a:solidFill>
                  <a:schemeClr val="tx1"/>
                </a:solidFill>
                <a:effectLst/>
                <a:latin typeface="+mn-lt"/>
                <a:ea typeface="+mn-ea"/>
                <a:cs typeface="+mn-cs"/>
              </a:rPr>
              <a:t>Cependant, le dabigatran n’est actuellement</a:t>
            </a:r>
            <a:r>
              <a:rPr lang="fr-CA" sz="1200" b="1" i="0" kern="1200" baseline="0" noProof="0" dirty="0">
                <a:solidFill>
                  <a:schemeClr val="tx1"/>
                </a:solidFill>
                <a:effectLst/>
                <a:latin typeface="+mn-lt"/>
                <a:ea typeface="+mn-ea"/>
                <a:cs typeface="+mn-cs"/>
              </a:rPr>
              <a:t> PAS indiqué pour l’AVC embolique d’origine indéterminée sans FA documentée</a:t>
            </a:r>
            <a:r>
              <a:rPr lang="fr-CA" sz="1200" b="1" i="0" kern="1200" noProof="0" dirty="0">
                <a:solidFill>
                  <a:schemeClr val="tx1"/>
                </a:solidFill>
                <a:effectLst/>
                <a:latin typeface="+mn-lt"/>
                <a:ea typeface="+mn-ea"/>
                <a:cs typeface="+mn-cs"/>
              </a:rPr>
              <a:t> .</a:t>
            </a:r>
          </a:p>
          <a:p>
            <a:r>
              <a:rPr lang="fr-CA" sz="1200" b="0" i="0" kern="1200" noProof="0" dirty="0">
                <a:solidFill>
                  <a:schemeClr val="tx1"/>
                </a:solidFill>
                <a:effectLst/>
                <a:latin typeface="+mn-lt"/>
                <a:ea typeface="+mn-ea"/>
                <a:cs typeface="+mn-cs"/>
              </a:rPr>
              <a:t>Un autre anticoagulant oral</a:t>
            </a:r>
            <a:r>
              <a:rPr lang="fr-CA" sz="1200" b="0" i="0" kern="1200" baseline="0" noProof="0" dirty="0">
                <a:solidFill>
                  <a:schemeClr val="tx1"/>
                </a:solidFill>
                <a:effectLst/>
                <a:latin typeface="+mn-lt"/>
                <a:ea typeface="+mn-ea"/>
                <a:cs typeface="+mn-cs"/>
              </a:rPr>
              <a:t> direct</a:t>
            </a:r>
            <a:r>
              <a:rPr lang="fr-CA" sz="1200" b="0" i="0" kern="1200" noProof="0" dirty="0">
                <a:solidFill>
                  <a:schemeClr val="tx1"/>
                </a:solidFill>
                <a:effectLst/>
                <a:latin typeface="+mn-lt"/>
                <a:ea typeface="+mn-ea"/>
                <a:cs typeface="+mn-cs"/>
              </a:rPr>
              <a:t> (AOD), le </a:t>
            </a:r>
            <a:r>
              <a:rPr lang="fr-CA" sz="1200" b="0" i="0" kern="1200" noProof="0" dirty="0" err="1">
                <a:solidFill>
                  <a:schemeClr val="tx1"/>
                </a:solidFill>
                <a:effectLst/>
                <a:latin typeface="+mn-lt"/>
                <a:ea typeface="+mn-ea"/>
                <a:cs typeface="+mn-cs"/>
              </a:rPr>
              <a:t>rivaroxaban</a:t>
            </a:r>
            <a:r>
              <a:rPr lang="fr-CA" sz="1200" b="0" i="0" kern="1200" noProof="0" dirty="0">
                <a:solidFill>
                  <a:schemeClr val="tx1"/>
                </a:solidFill>
                <a:effectLst/>
                <a:latin typeface="+mn-lt"/>
                <a:ea typeface="+mn-ea"/>
                <a:cs typeface="+mn-cs"/>
              </a:rPr>
              <a:t> (Xarelto; Bayer/Janssen), n’est pas parvenu non plus à démontrer un bénéfice dans une population</a:t>
            </a:r>
            <a:r>
              <a:rPr lang="fr-CA" sz="1200" b="0" i="0" kern="1200" baseline="0" noProof="0" dirty="0">
                <a:solidFill>
                  <a:schemeClr val="tx1"/>
                </a:solidFill>
                <a:effectLst/>
                <a:latin typeface="+mn-lt"/>
                <a:ea typeface="+mn-ea"/>
                <a:cs typeface="+mn-cs"/>
              </a:rPr>
              <a:t> atteinte d’AVC embolique d’origine indéterminée</a:t>
            </a:r>
            <a:r>
              <a:rPr lang="fr-CA" sz="1200" b="0" i="0" kern="1200" noProof="0" dirty="0">
                <a:solidFill>
                  <a:schemeClr val="tx1"/>
                </a:solidFill>
                <a:effectLst/>
                <a:latin typeface="+mn-lt"/>
                <a:ea typeface="+mn-ea"/>
                <a:cs typeface="+mn-cs"/>
              </a:rPr>
              <a:t>. On a demandé à</a:t>
            </a:r>
            <a:r>
              <a:rPr lang="fr-CA" sz="1200" b="0" i="0" kern="1200" baseline="0" noProof="0" dirty="0">
                <a:solidFill>
                  <a:schemeClr val="tx1"/>
                </a:solidFill>
                <a:effectLst/>
                <a:latin typeface="+mn-lt"/>
                <a:ea typeface="+mn-ea"/>
                <a:cs typeface="+mn-cs"/>
              </a:rPr>
              <a:t> Van </a:t>
            </a:r>
            <a:r>
              <a:rPr lang="fr-CA" sz="1200" b="0" i="0" kern="1200" baseline="0" noProof="0" dirty="0" err="1">
                <a:solidFill>
                  <a:schemeClr val="tx1"/>
                </a:solidFill>
                <a:effectLst/>
                <a:latin typeface="+mn-lt"/>
                <a:ea typeface="+mn-ea"/>
                <a:cs typeface="+mn-cs"/>
              </a:rPr>
              <a:t>Ryn</a:t>
            </a:r>
            <a:r>
              <a:rPr lang="fr-CA" sz="1200" b="0" i="0" kern="1200" baseline="0" noProof="0" dirty="0">
                <a:solidFill>
                  <a:schemeClr val="tx1"/>
                </a:solidFill>
                <a:effectLst/>
                <a:latin typeface="+mn-lt"/>
                <a:ea typeface="+mn-ea"/>
                <a:cs typeface="+mn-cs"/>
              </a:rPr>
              <a:t> s’il était encore possible qu’un AOD s’avère utile dans ce groupe de patients et il a répondu qu’il était trop tôt pour répondre</a:t>
            </a:r>
            <a:r>
              <a:rPr lang="fr-CA" sz="1200" b="0" i="0" kern="1200" noProof="0" dirty="0">
                <a:solidFill>
                  <a:schemeClr val="tx1"/>
                </a:solidFill>
                <a:effectLst/>
                <a:latin typeface="+mn-lt"/>
                <a:ea typeface="+mn-ea"/>
                <a:cs typeface="+mn-cs"/>
              </a:rPr>
              <a:t>.</a:t>
            </a: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00029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879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93492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01938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fr-CA" noProof="0" dirty="0"/>
              <a:t>Ces questions visent à faire</a:t>
            </a:r>
            <a:r>
              <a:rPr lang="fr-CA" baseline="0" noProof="0" dirty="0"/>
              <a:t> participer l’auditoire et à évaluer ce que l’auditoire ferait dans le scénario décrit.</a:t>
            </a:r>
            <a:r>
              <a:rPr lang="fr-CA" noProof="0" dirty="0"/>
              <a:t> </a:t>
            </a:r>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34362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pPr defTabSz="483276">
              <a:defRPr/>
            </a:pPr>
            <a:endParaRPr lang="fr-CA" sz="1000" noProof="0" dirty="0"/>
          </a:p>
          <a:p>
            <a:pPr defTabSz="483276">
              <a:defRPr/>
            </a:pPr>
            <a:r>
              <a:rPr lang="fr-CA" sz="1000" noProof="0" dirty="0"/>
              <a:t>L’unique étude randomisée portant sur la question de la FASC,</a:t>
            </a:r>
            <a:r>
              <a:rPr lang="fr-CA" sz="1000" baseline="0" noProof="0" dirty="0"/>
              <a:t> l’AVC et l’a</a:t>
            </a:r>
            <a:r>
              <a:rPr lang="fr-CA" sz="1000" noProof="0" dirty="0"/>
              <a:t>nticoagulation est en cours (</a:t>
            </a:r>
            <a:r>
              <a:rPr lang="fr-CA" sz="1000" noProof="0" dirty="0" err="1"/>
              <a:t>ARTESiA</a:t>
            </a:r>
            <a:r>
              <a:rPr lang="fr-CA" sz="1000" noProof="0" dirty="0"/>
              <a:t>; NCT01938248). Dans cette étude, chez les patients porteurs</a:t>
            </a:r>
            <a:r>
              <a:rPr lang="fr-CA" sz="1000" baseline="0" noProof="0" dirty="0"/>
              <a:t> d’un moniteur, une FASC d’une durée</a:t>
            </a:r>
            <a:r>
              <a:rPr lang="fr-CA" sz="1000" noProof="0" dirty="0"/>
              <a:t> &gt;6 min mais de &lt;24 h et ayant obtenu un score CHA2DS2-VASc &gt; 4 ont été assignés au hasard à un traitement par l’aspirine ou par l’</a:t>
            </a:r>
            <a:r>
              <a:rPr lang="fr-CA" sz="1000" noProof="0" dirty="0" err="1"/>
              <a:t>apixaban</a:t>
            </a:r>
            <a:r>
              <a:rPr lang="fr-CA" sz="1000" noProof="0" dirty="0"/>
              <a:t>. L’objectif</a:t>
            </a:r>
            <a:r>
              <a:rPr lang="fr-CA" sz="1000" baseline="0" noProof="0" dirty="0"/>
              <a:t> est de recruter</a:t>
            </a:r>
            <a:r>
              <a:rPr lang="fr-CA" sz="1000" noProof="0" dirty="0"/>
              <a:t> 4000 patients et les résultats sont attendus en 2019. </a:t>
            </a:r>
          </a:p>
          <a:p>
            <a:pPr defTabSz="483276">
              <a:defRPr/>
            </a:pPr>
            <a:endParaRPr lang="fr-CA" sz="1000" b="1" noProof="0" dirty="0">
              <a:ea typeface="Microsoft YaHei" pitchFamily="34" charset="-122"/>
            </a:endParaRPr>
          </a:p>
          <a:p>
            <a:r>
              <a:rPr lang="fr-CA" sz="1200" b="0" i="0" kern="1200" noProof="0" dirty="0">
                <a:solidFill>
                  <a:schemeClr val="tx1"/>
                </a:solidFill>
                <a:effectLst/>
                <a:latin typeface="+mn-lt"/>
                <a:ea typeface="+mn-ea"/>
                <a:cs typeface="+mn-cs"/>
              </a:rPr>
              <a:t>Afin de déterminer si le traitement par l’</a:t>
            </a:r>
            <a:r>
              <a:rPr lang="fr-CA" sz="1200" b="0" i="0" kern="1200" noProof="0" dirty="0" err="1">
                <a:solidFill>
                  <a:schemeClr val="tx1"/>
                </a:solidFill>
                <a:effectLst/>
                <a:latin typeface="+mn-lt"/>
                <a:ea typeface="+mn-ea"/>
                <a:cs typeface="+mn-cs"/>
              </a:rPr>
              <a:t>apixaban</a:t>
            </a:r>
            <a:r>
              <a:rPr lang="fr-CA" sz="1200" b="0" i="0" kern="1200" noProof="0" dirty="0">
                <a:solidFill>
                  <a:schemeClr val="tx1"/>
                </a:solidFill>
                <a:effectLst/>
                <a:latin typeface="+mn-lt"/>
                <a:ea typeface="+mn-ea"/>
                <a:cs typeface="+mn-cs"/>
              </a:rPr>
              <a:t>, comparativement à l’aspirine, réduira le risque d’AVC et d’embolie systémique chez les patients chez</a:t>
            </a:r>
            <a:r>
              <a:rPr lang="fr-CA" sz="1200" b="0" i="0" kern="1200" baseline="0" noProof="0" dirty="0">
                <a:solidFill>
                  <a:schemeClr val="tx1"/>
                </a:solidFill>
                <a:effectLst/>
                <a:latin typeface="+mn-lt"/>
                <a:ea typeface="+mn-ea"/>
                <a:cs typeface="+mn-cs"/>
              </a:rPr>
              <a:t> qui une fibrillation auriculaire subclinique (FASC) a été détectée et présentant d’autres facteurs de risque additionnels d’AVC</a:t>
            </a:r>
            <a:r>
              <a:rPr lang="fr-CA" sz="1200" b="0" i="0" kern="1200" noProof="0" dirty="0">
                <a:solidFill>
                  <a:schemeClr val="tx1"/>
                </a:solidFill>
                <a:effectLst/>
                <a:latin typeface="+mn-lt"/>
                <a:ea typeface="+mn-ea"/>
                <a:cs typeface="+mn-cs"/>
              </a:rPr>
              <a:t>. Les lignes directrices actuelles recommandent un traitement par un anticoagulant oral pour la prévention de l’AVC dans la FA clinique, mais les leaders</a:t>
            </a:r>
            <a:r>
              <a:rPr lang="fr-CA" sz="1200" b="0" i="0" kern="1200" baseline="0" noProof="0" dirty="0">
                <a:solidFill>
                  <a:schemeClr val="tx1"/>
                </a:solidFill>
                <a:effectLst/>
                <a:latin typeface="+mn-lt"/>
                <a:ea typeface="+mn-ea"/>
                <a:cs typeface="+mn-cs"/>
              </a:rPr>
              <a:t> d’opinion ne sont pas certains du rôle des anticoagulants oraux chez les patients atteints de FASC</a:t>
            </a:r>
            <a:r>
              <a:rPr lang="fr-CA" sz="1200" b="0" i="0" kern="1200" noProof="0" dirty="0">
                <a:solidFill>
                  <a:schemeClr val="tx1"/>
                </a:solidFill>
                <a:effectLst/>
                <a:latin typeface="+mn-lt"/>
                <a:ea typeface="+mn-ea"/>
                <a:cs typeface="+mn-cs"/>
              </a:rPr>
              <a:t>. 4000 patients</a:t>
            </a:r>
            <a:r>
              <a:rPr lang="fr-CA" sz="1200" b="0" i="0" kern="1200" baseline="0" noProof="0" dirty="0">
                <a:solidFill>
                  <a:schemeClr val="tx1"/>
                </a:solidFill>
                <a:effectLst/>
                <a:latin typeface="+mn-lt"/>
                <a:ea typeface="+mn-ea"/>
                <a:cs typeface="+mn-cs"/>
              </a:rPr>
              <a:t> provenant d’environ 190 centres au</a:t>
            </a:r>
            <a:r>
              <a:rPr lang="fr-CA" sz="1200" b="0" i="0" kern="1200" noProof="0" dirty="0">
                <a:solidFill>
                  <a:schemeClr val="tx1"/>
                </a:solidFill>
                <a:effectLst/>
                <a:latin typeface="+mn-lt"/>
                <a:ea typeface="+mn-ea"/>
                <a:cs typeface="+mn-cs"/>
              </a:rPr>
              <a:t> Canada, aux É.-U. et en Europe seront répartis au hasard selon</a:t>
            </a:r>
            <a:r>
              <a:rPr lang="fr-CA" sz="1200" b="0" i="0" kern="1200" baseline="0" noProof="0" dirty="0">
                <a:solidFill>
                  <a:schemeClr val="tx1"/>
                </a:solidFill>
                <a:effectLst/>
                <a:latin typeface="+mn-lt"/>
                <a:ea typeface="+mn-ea"/>
                <a:cs typeface="+mn-cs"/>
              </a:rPr>
              <a:t> une méthodologie à double insu pour recevoir l’</a:t>
            </a:r>
            <a:r>
              <a:rPr lang="fr-CA" sz="1200" b="0" i="0" kern="1200" noProof="0" dirty="0" err="1">
                <a:solidFill>
                  <a:schemeClr val="tx1"/>
                </a:solidFill>
                <a:effectLst/>
                <a:latin typeface="+mn-lt"/>
                <a:ea typeface="+mn-ea"/>
                <a:cs typeface="+mn-cs"/>
              </a:rPr>
              <a:t>apixaban</a:t>
            </a:r>
            <a:r>
              <a:rPr lang="fr-CA" sz="1200" b="0" i="0" kern="1200" noProof="0" dirty="0">
                <a:solidFill>
                  <a:schemeClr val="tx1"/>
                </a:solidFill>
                <a:effectLst/>
                <a:latin typeface="+mn-lt"/>
                <a:ea typeface="+mn-ea"/>
                <a:cs typeface="+mn-cs"/>
              </a:rPr>
              <a:t> (5 mg </a:t>
            </a:r>
            <a:r>
              <a:rPr lang="fr-CA" sz="1200" b="0" i="0" kern="1200" noProof="0" dirty="0" err="1">
                <a:solidFill>
                  <a:schemeClr val="tx1"/>
                </a:solidFill>
                <a:effectLst/>
                <a:latin typeface="+mn-lt"/>
                <a:ea typeface="+mn-ea"/>
                <a:cs typeface="+mn-cs"/>
              </a:rPr>
              <a:t>bid</a:t>
            </a:r>
            <a:r>
              <a:rPr lang="fr-CA" sz="1200" b="0" i="0" kern="1200" noProof="0" dirty="0">
                <a:solidFill>
                  <a:schemeClr val="tx1"/>
                </a:solidFill>
                <a:effectLst/>
                <a:latin typeface="+mn-lt"/>
                <a:ea typeface="+mn-ea"/>
                <a:cs typeface="+mn-cs"/>
              </a:rPr>
              <a:t> ou 2,5 mg </a:t>
            </a:r>
            <a:r>
              <a:rPr lang="fr-CA" sz="1200" b="0" i="0" kern="1200" noProof="0" dirty="0" err="1">
                <a:solidFill>
                  <a:schemeClr val="tx1"/>
                </a:solidFill>
                <a:effectLst/>
                <a:latin typeface="+mn-lt"/>
                <a:ea typeface="+mn-ea"/>
                <a:cs typeface="+mn-cs"/>
              </a:rPr>
              <a:t>bid</a:t>
            </a:r>
            <a:r>
              <a:rPr lang="fr-CA" sz="1200" b="0" i="0" kern="1200" noProof="0" dirty="0">
                <a:solidFill>
                  <a:schemeClr val="tx1"/>
                </a:solidFill>
                <a:effectLst/>
                <a:latin typeface="+mn-lt"/>
                <a:ea typeface="+mn-ea"/>
                <a:cs typeface="+mn-cs"/>
              </a:rPr>
              <a:t> conformément à</a:t>
            </a:r>
            <a:r>
              <a:rPr lang="fr-CA" sz="1200" b="0" i="0" kern="1200" baseline="0" noProof="0" dirty="0">
                <a:solidFill>
                  <a:schemeClr val="tx1"/>
                </a:solidFill>
                <a:effectLst/>
                <a:latin typeface="+mn-lt"/>
                <a:ea typeface="+mn-ea"/>
                <a:cs typeface="+mn-cs"/>
              </a:rPr>
              <a:t> l’étiquette</a:t>
            </a:r>
            <a:r>
              <a:rPr lang="fr-CA" sz="1200" b="0" i="0" kern="1200" noProof="0" dirty="0">
                <a:solidFill>
                  <a:schemeClr val="tx1"/>
                </a:solidFill>
                <a:effectLst/>
                <a:latin typeface="+mn-lt"/>
                <a:ea typeface="+mn-ea"/>
                <a:cs typeface="+mn-cs"/>
              </a:rPr>
              <a:t>) ou l’aspirine (81mg OD). L’étude</a:t>
            </a:r>
            <a:r>
              <a:rPr lang="fr-CA" sz="1200" b="0" i="0" kern="1200" baseline="0" noProof="0" dirty="0">
                <a:solidFill>
                  <a:schemeClr val="tx1"/>
                </a:solidFill>
                <a:effectLst/>
                <a:latin typeface="+mn-lt"/>
                <a:ea typeface="+mn-ea"/>
                <a:cs typeface="+mn-cs"/>
              </a:rPr>
              <a:t> sera axée sur les événements et se poursuivra jusqu’à ce que</a:t>
            </a:r>
            <a:r>
              <a:rPr lang="fr-CA" sz="1200" b="0" i="0" kern="1200" noProof="0" dirty="0">
                <a:solidFill>
                  <a:schemeClr val="tx1"/>
                </a:solidFill>
                <a:effectLst/>
                <a:latin typeface="+mn-lt"/>
                <a:ea typeface="+mn-ea"/>
                <a:cs typeface="+mn-cs"/>
              </a:rPr>
              <a:t> 248 patients aient</a:t>
            </a:r>
            <a:r>
              <a:rPr lang="fr-CA" sz="1200" b="0" i="0" kern="1200" baseline="0" noProof="0" dirty="0">
                <a:solidFill>
                  <a:schemeClr val="tx1"/>
                </a:solidFill>
                <a:effectLst/>
                <a:latin typeface="+mn-lt"/>
                <a:ea typeface="+mn-ea"/>
                <a:cs typeface="+mn-cs"/>
              </a:rPr>
              <a:t> subi un événement considéré comme un critère principal</a:t>
            </a:r>
            <a:r>
              <a:rPr lang="fr-CA" sz="1200" b="0" i="0" kern="1200" noProof="0" dirty="0">
                <a:solidFill>
                  <a:schemeClr val="tx1"/>
                </a:solidFill>
                <a:effectLst/>
                <a:latin typeface="+mn-lt"/>
                <a:ea typeface="+mn-ea"/>
                <a:cs typeface="+mn-cs"/>
              </a:rPr>
              <a:t> (AVC ou embolie systémique). Le suivi moyen estimé</a:t>
            </a:r>
            <a:r>
              <a:rPr lang="fr-CA" sz="1200" b="0" i="0" kern="1200" baseline="0" noProof="0" dirty="0">
                <a:solidFill>
                  <a:schemeClr val="tx1"/>
                </a:solidFill>
                <a:effectLst/>
                <a:latin typeface="+mn-lt"/>
                <a:ea typeface="+mn-ea"/>
                <a:cs typeface="+mn-cs"/>
              </a:rPr>
              <a:t> est de 3 ans</a:t>
            </a:r>
            <a:r>
              <a:rPr lang="fr-CA" sz="1200" b="0" i="0" kern="1200" noProof="0" dirty="0">
                <a:solidFill>
                  <a:schemeClr val="tx1"/>
                </a:solidFill>
                <a:effectLst/>
                <a:latin typeface="+mn-lt"/>
                <a:ea typeface="+mn-ea"/>
                <a:cs typeface="+mn-cs"/>
              </a:rPr>
              <a:t>.</a:t>
            </a:r>
          </a:p>
          <a:p>
            <a:endParaRPr lang="fr-CA" sz="1000" b="1" dirty="0">
              <a:ea typeface="Microsoft YaHei" pitchFamily="34" charset="-122"/>
            </a:endParaRPr>
          </a:p>
          <a:p>
            <a:pPr defTabSz="483276">
              <a:defRPr/>
            </a:pPr>
            <a:endParaRPr lang="fr-CA" sz="1000" b="0" dirty="0">
              <a:ea typeface="Microsoft YaHei" pitchFamily="34" charset="-122"/>
            </a:endParaRPr>
          </a:p>
          <a:p>
            <a:pPr defTabSz="483276">
              <a:defRPr/>
            </a:pPr>
            <a:r>
              <a:rPr lang="fr-CA" sz="1000" b="1" dirty="0" err="1"/>
              <a:t>ARTESiA</a:t>
            </a:r>
            <a:r>
              <a:rPr lang="fr-CA" sz="1000" b="1" dirty="0"/>
              <a:t> : Justification</a:t>
            </a:r>
          </a:p>
          <a:p>
            <a:pPr defTabSz="483276">
              <a:defRPr/>
            </a:pPr>
            <a:r>
              <a:rPr lang="fr-CA" sz="1000" dirty="0"/>
              <a:t>Le risque absolu d’AVC est inférieur chez</a:t>
            </a:r>
            <a:r>
              <a:rPr lang="fr-CA" sz="1000" baseline="0" dirty="0"/>
              <a:t> les patients atteints de FASC. Le bénéfice des AOD peut ne pas être le même pour la FASC comparativement à la FA</a:t>
            </a:r>
            <a:r>
              <a:rPr lang="fr-CA" sz="1000" dirty="0"/>
              <a:t> (autres</a:t>
            </a:r>
            <a:r>
              <a:rPr lang="fr-CA" sz="1000" baseline="0" dirty="0"/>
              <a:t> causes d’AVC</a:t>
            </a:r>
            <a:r>
              <a:rPr lang="fr-CA" sz="1000" dirty="0"/>
              <a:t>) . Il</a:t>
            </a:r>
            <a:r>
              <a:rPr lang="fr-CA" sz="1000" baseline="0" dirty="0"/>
              <a:t> n’existe pas de relation temporelle entre la FA et l’AVC et l’absence de durée minimum de la FA. Dans la pratique clinique</a:t>
            </a:r>
            <a:r>
              <a:rPr lang="fr-CA" sz="1000" dirty="0"/>
              <a:t> divisée, on a mis fin à l’étude</a:t>
            </a:r>
            <a:r>
              <a:rPr lang="fr-CA" sz="1000" baseline="0" dirty="0"/>
              <a:t> IMPACT en raison de son inutilité. Il faut considérer le rapport risque-bénéfice</a:t>
            </a:r>
            <a:endParaRPr lang="fr-CA" sz="1000" dirty="0"/>
          </a:p>
          <a:p>
            <a:pPr defTabSz="483276">
              <a:defRPr/>
            </a:pPr>
            <a:endParaRPr lang="fr-CA" sz="1000" dirty="0"/>
          </a:p>
          <a:p>
            <a:pPr defTabSz="483276">
              <a:defRPr/>
            </a:pPr>
            <a:r>
              <a:rPr lang="fr-CA" sz="1000" dirty="0"/>
              <a:t>ERC</a:t>
            </a:r>
            <a:r>
              <a:rPr lang="fr-CA" sz="1000" baseline="0" dirty="0"/>
              <a:t> à double insu sur l’</a:t>
            </a:r>
            <a:r>
              <a:rPr lang="fr-CA" sz="1000" baseline="0" dirty="0" err="1"/>
              <a:t>a</a:t>
            </a:r>
            <a:r>
              <a:rPr lang="fr-CA" sz="1000" dirty="0" err="1"/>
              <a:t>pixaban</a:t>
            </a:r>
            <a:r>
              <a:rPr lang="fr-CA" sz="1000" dirty="0"/>
              <a:t> vs l’AAS.  Les patients</a:t>
            </a:r>
            <a:r>
              <a:rPr lang="fr-CA" sz="1000" baseline="0" dirty="0"/>
              <a:t> ayant eu au moins un épisode de FAS d’une durée de 6 minutes à 24 heures, mais des antécédents de FA clinique ou d’utilisation d’AOD</a:t>
            </a:r>
            <a:r>
              <a:rPr lang="fr-CA" sz="1000" dirty="0"/>
              <a:t> – score CHADS-VASC &gt; 3. Le critère principal est l’AVC//NCNSE; Total N=3917,</a:t>
            </a:r>
            <a:r>
              <a:rPr lang="fr-CA" sz="1000" baseline="0" dirty="0"/>
              <a:t> pour montrer un RRR de </a:t>
            </a:r>
            <a:r>
              <a:rPr lang="fr-CA" sz="1000" dirty="0"/>
              <a:t>35%</a:t>
            </a:r>
          </a:p>
          <a:p>
            <a:pPr defTabSz="483276">
              <a:defRPr/>
            </a:pPr>
            <a:r>
              <a:rPr lang="fr-CA" sz="1000" b="1" dirty="0" err="1"/>
              <a:t>ARTESiA</a:t>
            </a:r>
            <a:r>
              <a:rPr lang="fr-CA" sz="1000" b="1" dirty="0"/>
              <a:t> : Intervention </a:t>
            </a:r>
          </a:p>
          <a:p>
            <a:pPr defTabSz="483276">
              <a:defRPr/>
            </a:pPr>
            <a:r>
              <a:rPr lang="fr-CA" sz="1000" dirty="0"/>
              <a:t>Étude expérimentale à double insu et double placebo – </a:t>
            </a:r>
            <a:r>
              <a:rPr lang="fr-CA" sz="1000" dirty="0" err="1"/>
              <a:t>Apixaban</a:t>
            </a:r>
            <a:r>
              <a:rPr lang="fr-CA" sz="1000" dirty="0"/>
              <a:t> 5 mg BID (2,5 mg BID chez</a:t>
            </a:r>
            <a:r>
              <a:rPr lang="fr-CA" sz="1000" baseline="0" dirty="0"/>
              <a:t> des patients sélectionnés</a:t>
            </a:r>
            <a:r>
              <a:rPr lang="fr-CA" sz="1000" dirty="0"/>
              <a:t>) Médicament</a:t>
            </a:r>
            <a:r>
              <a:rPr lang="fr-CA" sz="1000" baseline="0" dirty="0"/>
              <a:t> témoin</a:t>
            </a:r>
            <a:r>
              <a:rPr lang="fr-CA" sz="1000" dirty="0"/>
              <a:t> – AAS 80-100 mg DIE; AAS</a:t>
            </a:r>
            <a:r>
              <a:rPr lang="fr-CA" sz="1000" baseline="0" dirty="0"/>
              <a:t> témoin </a:t>
            </a:r>
            <a:r>
              <a:rPr lang="fr-CA" sz="1000" dirty="0"/>
              <a:t>60-70% des patients porteurs d’un stimulateur cardiaque sous AAS. AAS administré</a:t>
            </a:r>
            <a:r>
              <a:rPr lang="fr-CA" sz="1000" baseline="0" dirty="0"/>
              <a:t> non à l’insu autorisé, mais déconseillé</a:t>
            </a:r>
            <a:r>
              <a:rPr lang="fr-CA" sz="1000" dirty="0"/>
              <a:t>.</a:t>
            </a:r>
          </a:p>
          <a:p>
            <a:pPr defTabSz="483276">
              <a:defRPr/>
            </a:pPr>
            <a:endParaRPr lang="en-CA" sz="1000" b="1" dirty="0">
              <a:ea typeface="Microsoft YaHei" pitchFamily="34" charset="-122"/>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44897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29529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92450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0" marR="0" lvl="0" indent="0" algn="l" defTabSz="483276" rtl="0" eaLnBrk="1" fontAlgn="auto" latinLnBrk="0" hangingPunct="1">
              <a:lnSpc>
                <a:spcPct val="100000"/>
              </a:lnSpc>
              <a:spcBef>
                <a:spcPts val="0"/>
              </a:spcBef>
              <a:spcAft>
                <a:spcPts val="0"/>
              </a:spcAft>
              <a:buClrTx/>
              <a:buSzTx/>
              <a:buFontTx/>
              <a:buNone/>
              <a:tabLst/>
              <a:defRPr/>
            </a:pPr>
            <a:r>
              <a:rPr lang="fr-CA" sz="1200" noProof="0" dirty="0"/>
              <a:t>Étant donné l’efficacité de l’anticoagulation orale pour prévenir l’AVC chez les patients atteints de fibrillation auriculaire clinique, le dépistage</a:t>
            </a:r>
            <a:r>
              <a:rPr lang="fr-CA" sz="1200" baseline="0" noProof="0" dirty="0"/>
              <a:t> de la FASC chez les sujets à haut risque pourrait être une stratégie utile pour prévenir l’AVC chez un grand nombre d’individus</a:t>
            </a:r>
            <a:r>
              <a:rPr lang="fr-CA" sz="1200" noProof="0" dirty="0"/>
              <a:t>. </a:t>
            </a:r>
          </a:p>
          <a:p>
            <a:pPr marL="0" marR="0" lvl="0" indent="0" algn="l" defTabSz="483276" rtl="0" eaLnBrk="1" fontAlgn="auto" latinLnBrk="0" hangingPunct="1">
              <a:lnSpc>
                <a:spcPct val="100000"/>
              </a:lnSpc>
              <a:spcBef>
                <a:spcPts val="0"/>
              </a:spcBef>
              <a:spcAft>
                <a:spcPts val="0"/>
              </a:spcAft>
              <a:buClrTx/>
              <a:buSzTx/>
              <a:buFontTx/>
              <a:buNone/>
              <a:tabLst/>
              <a:defRPr/>
            </a:pPr>
            <a:endParaRPr lang="fr-CA" sz="1200" noProof="0" dirty="0"/>
          </a:p>
          <a:p>
            <a:pPr marL="0" marR="0" lvl="0" indent="0" algn="l" defTabSz="483276" rtl="0" eaLnBrk="1" fontAlgn="auto" latinLnBrk="0" hangingPunct="1">
              <a:lnSpc>
                <a:spcPct val="100000"/>
              </a:lnSpc>
              <a:spcBef>
                <a:spcPts val="0"/>
              </a:spcBef>
              <a:spcAft>
                <a:spcPts val="0"/>
              </a:spcAft>
              <a:buClrTx/>
              <a:buSzTx/>
              <a:buFontTx/>
              <a:buNone/>
              <a:tabLst/>
              <a:defRPr/>
            </a:pPr>
            <a:r>
              <a:rPr lang="fr-CA" sz="1200" noProof="0" dirty="0"/>
              <a:t>Cependant, étant donné le risque</a:t>
            </a:r>
            <a:r>
              <a:rPr lang="fr-CA" sz="1200" baseline="0" noProof="0" dirty="0"/>
              <a:t> absolu relativement faible de FASC et le débat sur la question de savoir si la FASC est simplement un marqueur du risque d’AVC, des études cliniques en cours devront démontrer que l’utilisation d’une anticoagulation orale chez les patients atteints de FASC réduit le taux d’AVC de façon rentable avant qu’un dépistage plus étendue de la FASC puisse être recommandé.  </a:t>
            </a:r>
            <a:endParaRPr lang="fr-CA" sz="12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fr-CA" sz="1200" noProof="0" dirty="0"/>
              <a:t>Le</a:t>
            </a:r>
            <a:r>
              <a:rPr lang="fr-CA" sz="1200" baseline="0" noProof="0" dirty="0"/>
              <a:t> risque absolu et le risque relatif sont réduits dan la FASC par rapport à la FA clinique</a:t>
            </a:r>
            <a:r>
              <a:rPr lang="fr-CA" sz="1200" noProof="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A" sz="12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fr-CA" sz="1200" noProof="0" dirty="0"/>
              <a:t>L’anticoagulation orale (en particulier</a:t>
            </a:r>
            <a:r>
              <a:rPr lang="fr-CA" sz="1200" baseline="0" noProof="0" dirty="0"/>
              <a:t> les AOD</a:t>
            </a:r>
            <a:r>
              <a:rPr lang="fr-CA" sz="1200" noProof="0" dirty="0"/>
              <a:t>) est</a:t>
            </a:r>
            <a:r>
              <a:rPr lang="fr-CA" sz="1200" baseline="0" noProof="0" dirty="0"/>
              <a:t> hautement efficace dans les études de patients atteints de FA clinique.</a:t>
            </a:r>
            <a:r>
              <a:rPr lang="fr-CA" sz="1200" noProof="0" dirty="0"/>
              <a:t>  Les AOD auront-ils le même effet dans la FASC?</a:t>
            </a:r>
            <a:r>
              <a:rPr lang="fr-CA" sz="1200" baseline="0" noProof="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CA" sz="1200" baseline="0" noProof="0" dirty="0"/>
              <a:t>Le risque accru d’hémorragie et le coût-efficacité doivent-ils être évalués?</a:t>
            </a:r>
            <a:endParaRPr lang="fr-CA" sz="1200" noProof="0" dirty="0"/>
          </a:p>
          <a:p>
            <a:pPr defTabSz="483276">
              <a:defRPr/>
            </a:pPr>
            <a:endParaRPr lang="fr-CA" sz="1200" b="1" noProof="0" dirty="0">
              <a:ea typeface="Microsoft YaHei" pitchFamily="34" charset="-122"/>
            </a:endParaRPr>
          </a:p>
          <a:p>
            <a:pPr marL="0" marR="0" lvl="0" indent="0" algn="l" defTabSz="483276" rtl="0" eaLnBrk="1" fontAlgn="auto" latinLnBrk="0" hangingPunct="1">
              <a:lnSpc>
                <a:spcPct val="100000"/>
              </a:lnSpc>
              <a:spcBef>
                <a:spcPts val="0"/>
              </a:spcBef>
              <a:spcAft>
                <a:spcPts val="0"/>
              </a:spcAft>
              <a:buClrTx/>
              <a:buSzTx/>
              <a:buFontTx/>
              <a:buNone/>
              <a:tabLst/>
              <a:defRPr/>
            </a:pPr>
            <a:endParaRPr lang="fr-CA" sz="1200" noProof="0" dirty="0"/>
          </a:p>
          <a:p>
            <a:pPr defTabSz="483276">
              <a:defRPr/>
            </a:pPr>
            <a:endParaRPr lang="en-US" sz="1200" b="1" dirty="0">
              <a:ea typeface="Microsoft YaHei" pitchFamily="34" charset="-122"/>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6964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4061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9458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7162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CA" b="1" dirty="0"/>
              <a:t>Les palpitations représentent l’un des symptômes les plus souvent rencontrés par les médecins de famille. Elles peuvent être totalement bénignes ou anormales selon le scénario clinique. Chez les patients présentant des palpitations qui demeurent inexpliquées après une évaluation initiale par un ECG de routine, un monitoring cardiaque devrait être envisagé.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A" dirty="0"/>
          </a:p>
          <a:p>
            <a:pPr marL="0" marR="0" lvl="0" indent="0" algn="l" defTabSz="914400" rtl="0" eaLnBrk="1" fontAlgn="auto" latinLnBrk="0" hangingPunct="1">
              <a:lnSpc>
                <a:spcPct val="100000"/>
              </a:lnSpc>
              <a:spcBef>
                <a:spcPts val="0"/>
              </a:spcBef>
              <a:spcAft>
                <a:spcPts val="0"/>
              </a:spcAft>
              <a:buClrTx/>
              <a:buSzTx/>
              <a:buFontTx/>
              <a:buNone/>
              <a:tabLst/>
              <a:defRPr/>
            </a:pPr>
            <a:r>
              <a:rPr lang="fr-CA" dirty="0"/>
              <a:t>La fibrillation auriculaire subclinique (FASC) est un terme utilisé pour décrire une fibrillation auriculaire asymptomatique de courte durée (quelques minutes à quelques heures), détectée par une surveillance continue à long terme, habituellement à l’aide d’un stimulateur cardiaque, d’un défibrillateur ou d’un moniteur cardiaque implanté.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A" dirty="0"/>
          </a:p>
          <a:p>
            <a:pPr marL="0" marR="0" lvl="0" indent="0" algn="l" defTabSz="914400" rtl="0" eaLnBrk="1" fontAlgn="auto" latinLnBrk="0" hangingPunct="1">
              <a:lnSpc>
                <a:spcPct val="100000"/>
              </a:lnSpc>
              <a:spcBef>
                <a:spcPts val="0"/>
              </a:spcBef>
              <a:spcAft>
                <a:spcPts val="0"/>
              </a:spcAft>
              <a:buClrTx/>
              <a:buSzTx/>
              <a:buFontTx/>
              <a:buNone/>
              <a:tabLst/>
              <a:defRPr/>
            </a:pPr>
            <a:r>
              <a:rPr lang="fr-CA" dirty="0"/>
              <a:t>Les études TRENDS (</a:t>
            </a:r>
            <a:r>
              <a:rPr lang="fr-CA" i="1" dirty="0"/>
              <a:t>The Relationship </a:t>
            </a:r>
            <a:r>
              <a:rPr lang="fr-CA" i="1" dirty="0" err="1"/>
              <a:t>Between</a:t>
            </a:r>
            <a:r>
              <a:rPr lang="fr-CA" i="1" dirty="0"/>
              <a:t> Daily Atrial </a:t>
            </a:r>
            <a:r>
              <a:rPr lang="fr-CA" i="1" dirty="0" err="1"/>
              <a:t>Tachyarrhythmia</a:t>
            </a:r>
            <a:r>
              <a:rPr lang="fr-CA" i="1" dirty="0"/>
              <a:t> </a:t>
            </a:r>
            <a:r>
              <a:rPr lang="fr-CA" i="1" dirty="0" err="1"/>
              <a:t>Burden</a:t>
            </a:r>
            <a:r>
              <a:rPr lang="fr-CA" i="1" dirty="0"/>
              <a:t> </a:t>
            </a:r>
            <a:r>
              <a:rPr lang="fr-CA" i="1" dirty="0" err="1"/>
              <a:t>from</a:t>
            </a:r>
            <a:r>
              <a:rPr lang="fr-CA" i="1" dirty="0"/>
              <a:t> Implantable </a:t>
            </a:r>
            <a:r>
              <a:rPr lang="fr-CA" i="1" dirty="0" err="1"/>
              <a:t>Device</a:t>
            </a:r>
            <a:r>
              <a:rPr lang="fr-CA" i="1" dirty="0"/>
              <a:t> Diagnostics and Stroke Risk</a:t>
            </a:r>
            <a:r>
              <a:rPr lang="fr-CA" dirty="0"/>
              <a:t>) et ASSERT (</a:t>
            </a:r>
            <a:r>
              <a:rPr lang="fr-CA" i="1" dirty="0" err="1"/>
              <a:t>Asymptomatic</a:t>
            </a:r>
            <a:r>
              <a:rPr lang="fr-CA" i="1" dirty="0"/>
              <a:t> Atrial Fibrillation and Stroke </a:t>
            </a:r>
            <a:r>
              <a:rPr lang="fr-CA" i="1" dirty="0" err="1"/>
              <a:t>Evaluation</a:t>
            </a:r>
            <a:r>
              <a:rPr lang="fr-CA" i="1" dirty="0"/>
              <a:t> in Pacemaker Patients and the Atrial Fibrillation Reduction Atrial </a:t>
            </a:r>
            <a:r>
              <a:rPr lang="fr-CA" i="1" dirty="0" err="1"/>
              <a:t>Pacing</a:t>
            </a:r>
            <a:r>
              <a:rPr lang="fr-CA" i="1" dirty="0"/>
              <a:t> Tria</a:t>
            </a:r>
            <a:r>
              <a:rPr lang="fr-CA" dirty="0"/>
              <a:t>l) ont montré que la FASC est associée à un risque accru d’AVC. Cependant, contrairement à la FA clinique associée à un risque d’AVC 4 à 5 fois plus élevé, la FASC multiplie le risque de seulement 2 à 2,5 et le risque absolu d’AVC observé dans ces études était très inférieur à celui prévu sur la base du score CHADS-2 obtenu par les patients.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A" dirty="0"/>
          </a:p>
          <a:p>
            <a:pPr marL="0" marR="0" lvl="0" indent="0" algn="l" defTabSz="914400" rtl="0" eaLnBrk="1" fontAlgn="auto" latinLnBrk="0" hangingPunct="1">
              <a:lnSpc>
                <a:spcPct val="100000"/>
              </a:lnSpc>
              <a:spcBef>
                <a:spcPts val="0"/>
              </a:spcBef>
              <a:spcAft>
                <a:spcPts val="0"/>
              </a:spcAft>
              <a:buClrTx/>
              <a:buSzTx/>
              <a:buFontTx/>
              <a:buNone/>
              <a:tabLst/>
              <a:defRPr/>
            </a:pPr>
            <a:r>
              <a:rPr lang="fr-CA" dirty="0"/>
              <a:t>L’utilisation d’anticoagulants pour traiter les patients atteints de FASC est controversée et fait l’objet de 2 essais cliniques en cours : </a:t>
            </a:r>
            <a:r>
              <a:rPr lang="fr-CA" dirty="0" err="1"/>
              <a:t>ARTESiA</a:t>
            </a:r>
            <a:r>
              <a:rPr lang="fr-CA" dirty="0"/>
              <a:t> (</a:t>
            </a:r>
            <a:r>
              <a:rPr lang="fr-CA" i="1" dirty="0" err="1"/>
              <a:t>Apixaban</a:t>
            </a:r>
            <a:r>
              <a:rPr lang="fr-CA" i="1" dirty="0"/>
              <a:t> for the Reduction of </a:t>
            </a:r>
            <a:r>
              <a:rPr lang="fr-CA" i="1" dirty="0" err="1"/>
              <a:t>Thrombo-Embolism</a:t>
            </a:r>
            <a:r>
              <a:rPr lang="fr-CA" i="1" dirty="0"/>
              <a:t> in Patients </a:t>
            </a:r>
            <a:r>
              <a:rPr lang="fr-CA" i="1" dirty="0" err="1"/>
              <a:t>With</a:t>
            </a:r>
            <a:r>
              <a:rPr lang="fr-CA" i="1" dirty="0"/>
              <a:t> </a:t>
            </a:r>
            <a:r>
              <a:rPr lang="fr-CA" i="1" dirty="0" err="1"/>
              <a:t>Device-Detected</a:t>
            </a:r>
            <a:r>
              <a:rPr lang="fr-CA" i="1" dirty="0"/>
              <a:t> </a:t>
            </a:r>
            <a:r>
              <a:rPr lang="fr-CA" i="1" dirty="0" err="1"/>
              <a:t>Sub-Clinical</a:t>
            </a:r>
            <a:r>
              <a:rPr lang="fr-CA" i="1" dirty="0"/>
              <a:t> Atrial Fibrillation</a:t>
            </a:r>
            <a:r>
              <a:rPr lang="fr-CA" dirty="0"/>
              <a:t>) et NOAH-AFNET-6 (</a:t>
            </a:r>
            <a:r>
              <a:rPr lang="fr-CA" i="1" dirty="0"/>
              <a:t>Non-</a:t>
            </a:r>
            <a:r>
              <a:rPr lang="fr-CA" i="1" dirty="0" err="1"/>
              <a:t>vitamin</a:t>
            </a:r>
            <a:r>
              <a:rPr lang="fr-CA" i="1" dirty="0"/>
              <a:t> K </a:t>
            </a:r>
            <a:r>
              <a:rPr lang="fr-CA" i="1" dirty="0" err="1"/>
              <a:t>antagonist</a:t>
            </a:r>
            <a:r>
              <a:rPr lang="fr-CA" i="1" dirty="0"/>
              <a:t> Oral anticoagulants in patients </a:t>
            </a:r>
            <a:r>
              <a:rPr lang="fr-CA" i="1" dirty="0" err="1"/>
              <a:t>with</a:t>
            </a:r>
            <a:r>
              <a:rPr lang="fr-CA" i="1" dirty="0"/>
              <a:t> Atrial High rate </a:t>
            </a:r>
            <a:r>
              <a:rPr lang="fr-CA" i="1" dirty="0" err="1"/>
              <a:t>episodes</a:t>
            </a:r>
            <a:r>
              <a:rPr lang="fr-CA"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A" dirty="0"/>
          </a:p>
          <a:p>
            <a:pPr marL="0" marR="0" lvl="0" indent="0" algn="l" defTabSz="914400" rtl="0" eaLnBrk="1" fontAlgn="auto" latinLnBrk="0" hangingPunct="1">
              <a:lnSpc>
                <a:spcPct val="100000"/>
              </a:lnSpc>
              <a:spcBef>
                <a:spcPts val="0"/>
              </a:spcBef>
              <a:spcAft>
                <a:spcPts val="0"/>
              </a:spcAft>
              <a:buClrTx/>
              <a:buSzTx/>
              <a:buFontTx/>
              <a:buNone/>
              <a:tabLst/>
              <a:defRPr/>
            </a:pPr>
            <a:r>
              <a:rPr lang="fr-CA" b="1" dirty="0"/>
              <a:t>Pourquoi détecter une FA subclinique?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A" dirty="0"/>
              <a:t>Important pour les soins cliniques et pour la recherche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A" dirty="0"/>
              <a:t>Permet d’identifier un facteur de risque d’AVC important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A" dirty="0"/>
              <a:t>– Patients porteurs d’un stimulateur cardiaque/DAI; population générale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A" dirty="0"/>
              <a:t>– Prévalence</a:t>
            </a:r>
            <a:r>
              <a:rPr lang="fr-CA" baseline="0" dirty="0"/>
              <a:t> probablement </a:t>
            </a:r>
            <a:r>
              <a:rPr lang="fr-CA" dirty="0"/>
              <a:t>très élevée (i.e. sujets âgés)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A" dirty="0"/>
              <a:t>– Probablement facilement traitable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A" sz="1200" kern="1200" dirty="0">
                <a:solidFill>
                  <a:schemeClr val="tx1"/>
                </a:solidFill>
              </a:rPr>
              <a:t>Permet de clarifier la relation entre la FA et l’</a:t>
            </a:r>
            <a:r>
              <a:rPr lang="fr-CA" dirty="0"/>
              <a:t>AVC; aide à interpréter les résultats d’essais cliniques chez les patients atteints de FA</a:t>
            </a:r>
            <a:r>
              <a:rPr lang="fr-CA" sz="1200" kern="1200" dirty="0">
                <a:solidFill>
                  <a:schemeClr val="tx1"/>
                </a:solidFill>
              </a:rPr>
              <a: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A" sz="1200" kern="1200" dirty="0">
                <a:solidFill>
                  <a:schemeClr val="tx1"/>
                </a:solidFill>
              </a:rPr>
              <a:t>– Fréquence vs rythme; ablation par cathéter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2416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7939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pPr marL="0" marR="0" lvl="0" indent="0" algn="l" defTabSz="914400" rtl="0" eaLnBrk="1" fontAlgn="auto" latinLnBrk="0" hangingPunct="1">
              <a:lnSpc>
                <a:spcPct val="100000"/>
              </a:lnSpc>
              <a:spcBef>
                <a:spcPts val="0"/>
              </a:spcBef>
              <a:spcAft>
                <a:spcPts val="0"/>
              </a:spcAft>
              <a:buClrTx/>
              <a:buSzTx/>
              <a:buFontTx/>
              <a:buNone/>
              <a:tabLst/>
              <a:defRPr/>
            </a:pPr>
            <a:r>
              <a:rPr lang="fr-CA" b="1" dirty="0"/>
              <a:t>Enregistreurs d’ECG portables :</a:t>
            </a:r>
            <a:r>
              <a:rPr lang="fr-CA" dirty="0"/>
              <a:t> Permettra à un patient d’enregistrer l’ECG au moment où il éprouve des symptômes – les patients appliquent le dispositif d’enregistrement et il faut habituellement que les symptômes durent 30 secondes ou plus pour que l’enregistrement soit utile.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A" dirty="0"/>
          </a:p>
          <a:p>
            <a:pPr marL="0" marR="0" lvl="0" indent="0" algn="l" defTabSz="914400" rtl="0" eaLnBrk="1" fontAlgn="auto" latinLnBrk="0" hangingPunct="1">
              <a:lnSpc>
                <a:spcPct val="100000"/>
              </a:lnSpc>
              <a:spcBef>
                <a:spcPts val="0"/>
              </a:spcBef>
              <a:spcAft>
                <a:spcPts val="0"/>
              </a:spcAft>
              <a:buClrTx/>
              <a:buSzTx/>
              <a:buFontTx/>
              <a:buNone/>
              <a:tabLst/>
              <a:defRPr/>
            </a:pPr>
            <a:r>
              <a:rPr lang="fr-CA" dirty="0"/>
              <a:t>Options 2-4 : Ce sont d’excellentes options qui offrent une surveillance ECG continue et prolongée pour les arythmies incluant la FA pendant des périodes plus longues, par exemple de 24 heures à 14 jours ou plus dans le cas d’un enregistreur en boucle implantable. La meilleure option dépend de la fréquence des symptômes. Par exemple, les symptômes qui se manifestent toutes les 2 semaines ne seront probablement pas détectés par un moniteur Holter qui enregistre pendant 24 à 48 h. </a:t>
            </a:r>
          </a:p>
          <a:p>
            <a:pPr marL="0" marR="0" lvl="0" indent="0" algn="l" defTabSz="914400" rtl="0" eaLnBrk="1" fontAlgn="auto" latinLnBrk="0" hangingPunct="1">
              <a:lnSpc>
                <a:spcPct val="100000"/>
              </a:lnSpc>
              <a:spcBef>
                <a:spcPts val="0"/>
              </a:spcBef>
              <a:spcAft>
                <a:spcPts val="0"/>
              </a:spcAft>
              <a:buClrTx/>
              <a:buSzTx/>
              <a:buFontTx/>
              <a:buNone/>
              <a:tabLst/>
              <a:defRPr/>
            </a:pPr>
            <a:r>
              <a:rPr lang="fr-CA" dirty="0"/>
              <a:t>Dans la pratique, les dispositifs d’enregistrement implantables ne seraient pas envisagés à ce stade chez un patient présentant les mêmes caractéristiques que Valérie.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CA" b="1" dirty="0"/>
          </a:p>
          <a:p>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5801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A413873-2673-B147-A94B-D5EB6E589C9E}"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741508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983871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886329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672767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413873-2673-B147-A94B-D5EB6E589C9E}"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6360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413873-2673-B147-A94B-D5EB6E589C9E}" type="datetimeFigureOut">
              <a:rPr lang="en-US" smtClean="0"/>
              <a:t>11/19/2019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628280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413873-2673-B147-A94B-D5EB6E589C9E}" type="datetimeFigureOut">
              <a:rPr lang="en-US" smtClean="0"/>
              <a:t>11/19/2019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4186577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413873-2673-B147-A94B-D5EB6E589C9E}" type="datetimeFigureOut">
              <a:rPr lang="en-US" smtClean="0"/>
              <a:t>11/19/2019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988663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413873-2673-B147-A94B-D5EB6E589C9E}" type="datetimeFigureOut">
              <a:rPr lang="en-US" smtClean="0"/>
              <a:t>11/19/2019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581935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11/19/2019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923562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11/19/2019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371179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413873-2673-B147-A94B-D5EB6E589C9E}" type="datetimeFigureOut">
              <a:rPr lang="en-US" smtClean="0"/>
              <a:t>11/19/2019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C3809-C679-E446-8297-689D56928171}" type="slidenum">
              <a:rPr lang="en-US" smtClean="0"/>
              <a:t>‹#›</a:t>
            </a:fld>
            <a:endParaRPr lang="en-US"/>
          </a:p>
        </p:txBody>
      </p:sp>
    </p:spTree>
    <p:extLst>
      <p:ext uri="{BB962C8B-B14F-4D97-AF65-F5344CB8AC3E}">
        <p14:creationId xmlns:p14="http://schemas.microsoft.com/office/powerpoint/2010/main" val="220160041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1.png"/><Relationship Id="rId7" Type="http://schemas.microsoft.com/office/2007/relationships/hdphoto" Target="../media/hdphoto2.wdp"/><Relationship Id="rId12"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6.jpeg"/><Relationship Id="rId5" Type="http://schemas.openxmlformats.org/officeDocument/2006/relationships/image" Target="../media/image2.jpe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6.wdp"/><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7.png"/><Relationship Id="rId5" Type="http://schemas.openxmlformats.org/officeDocument/2006/relationships/image" Target="../media/image19.jpeg"/><Relationship Id="rId10" Type="http://schemas.openxmlformats.org/officeDocument/2006/relationships/image" Target="../media/image24.jpeg"/><Relationship Id="rId4" Type="http://schemas.microsoft.com/office/2007/relationships/hdphoto" Target="../media/hdphoto7.wdp"/><Relationship Id="rId9" Type="http://schemas.openxmlformats.org/officeDocument/2006/relationships/image" Target="../media/image23.jpe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5.png"/><Relationship Id="rId4" Type="http://schemas.microsoft.com/office/2007/relationships/hdphoto" Target="../media/hdphoto7.wdp"/></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0.png"/><Relationship Id="rId7" Type="http://schemas.microsoft.com/office/2007/relationships/hdphoto" Target="../media/hdphoto6.wdp"/><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0.png"/><Relationship Id="rId7" Type="http://schemas.microsoft.com/office/2007/relationships/hdphoto" Target="../media/hdphoto6.wdp"/><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8.png"/><Relationship Id="rId4" Type="http://schemas.microsoft.com/office/2007/relationships/hdphoto" Target="../media/hdphoto7.wdp"/></Relationships>
</file>

<file path=ppt/slides/_rels/slide16.xml.rels><?xml version="1.0" encoding="UTF-8" standalone="yes"?>
<Relationships xmlns="http://schemas.openxmlformats.org/package/2006/relationships"><Relationship Id="rId8" Type="http://schemas.openxmlformats.org/officeDocument/2006/relationships/image" Target="../media/image32.jpg"/><Relationship Id="rId3" Type="http://schemas.openxmlformats.org/officeDocument/2006/relationships/image" Target="../media/image18.png"/><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microsoft.com/office/2007/relationships/hdphoto" Target="../media/hdphoto7.wdp"/><Relationship Id="rId9"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33.png"/><Relationship Id="rId4" Type="http://schemas.microsoft.com/office/2007/relationships/hdphoto" Target="../media/hdphoto7.wdp"/></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microsoft.com/office/2007/relationships/hdphoto" Target="../media/hdphoto8.wdp"/><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1.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5.png"/><Relationship Id="rId7" Type="http://schemas.microsoft.com/office/2007/relationships/hdphoto" Target="../media/hdphoto1.wdp"/><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37.png"/><Relationship Id="rId10" Type="http://schemas.openxmlformats.org/officeDocument/2006/relationships/image" Target="../media/image7.png"/><Relationship Id="rId4" Type="http://schemas.openxmlformats.org/officeDocument/2006/relationships/image" Target="../media/image36.png"/><Relationship Id="rId9" Type="http://schemas.microsoft.com/office/2007/relationships/hdphoto" Target="../media/hdphoto8.wdp"/></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microsoft.com/office/2007/relationships/hdphoto" Target="../media/hdphoto4.wdp"/></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38.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34.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0.png"/><Relationship Id="rId7" Type="http://schemas.microsoft.com/office/2007/relationships/hdphoto" Target="../media/hdphoto6.wdp"/><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39.jpe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1.png"/><Relationship Id="rId7"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microsoft.com/office/2007/relationships/hdphoto" Target="../media/hdphoto1.wdp"/><Relationship Id="rId9"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39.jpe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0.png"/><Relationship Id="rId7" Type="http://schemas.microsoft.com/office/2007/relationships/hdphoto" Target="../media/hdphoto6.wdp"/><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7.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7.png"/><Relationship Id="rId4" Type="http://schemas.microsoft.com/office/2007/relationships/hdphoto" Target="../media/hdphoto7.wdp"/></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7.png"/><Relationship Id="rId4" Type="http://schemas.microsoft.com/office/2007/relationships/hdphoto" Target="../media/hdphoto7.wdp"/></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3.png"/><Relationship Id="rId4" Type="http://schemas.microsoft.com/office/2007/relationships/hdphoto" Target="../media/hdphoto7.wdp"/></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microsoft.com/office/2007/relationships/hdphoto" Target="../media/hdphoto4.wdp"/></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microsoft.com/office/2007/relationships/hdphoto" Target="../media/hdphoto7.wdp"/></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7.png"/><Relationship Id="rId4" Type="http://schemas.microsoft.com/office/2007/relationships/hdphoto" Target="../media/hdphoto7.wdp"/></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46.png"/><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47.png"/><Relationship Id="rId7"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png"/><Relationship Id="rId10" Type="http://schemas.openxmlformats.org/officeDocument/2006/relationships/image" Target="../media/image7.png"/><Relationship Id="rId4" Type="http://schemas.openxmlformats.org/officeDocument/2006/relationships/image" Target="../media/image48.png"/><Relationship Id="rId9"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46.png"/><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0.png"/><Relationship Id="rId7" Type="http://schemas.microsoft.com/office/2007/relationships/hdphoto" Target="../media/hdphoto6.wdp"/><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7.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8.png"/><Relationship Id="rId7"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microsoft.com/office/2007/relationships/hdphoto" Target="../media/hdphoto7.wdp"/><Relationship Id="rId9"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microsoft.com/office/2007/relationships/hdphoto" Target="../media/hdphoto10.wdp"/><Relationship Id="rId5" Type="http://schemas.openxmlformats.org/officeDocument/2006/relationships/image" Target="../media/image54.png"/><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7.png"/><Relationship Id="rId5" Type="http://schemas.microsoft.com/office/2007/relationships/hdphoto" Target="../media/hdphoto7.wdp"/><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7.png"/><Relationship Id="rId5" Type="http://schemas.microsoft.com/office/2007/relationships/hdphoto" Target="../media/hdphoto7.wdp"/><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9.png"/><Relationship Id="rId4" Type="http://schemas.microsoft.com/office/2007/relationships/hdphoto" Target="../media/hdphoto4.wdp"/></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microsoft.com/office/2007/relationships/hdphoto" Target="../media/hdphoto4.wdp"/></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3.png"/><Relationship Id="rId7" Type="http://schemas.microsoft.com/office/2007/relationships/hdphoto" Target="../media/hdphoto1.wdp"/><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11" name="TextBox 10"/>
          <p:cNvSpPr txBox="1"/>
          <p:nvPr/>
        </p:nvSpPr>
        <p:spPr>
          <a:xfrm>
            <a:off x="1327736" y="461827"/>
            <a:ext cx="1702710"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Times"/>
              </a:rPr>
              <a:t>CASE 5</a:t>
            </a:r>
          </a:p>
        </p:txBody>
      </p:sp>
      <p:sp>
        <p:nvSpPr>
          <p:cNvPr id="12" name="Rectangle 2">
            <a:extLst>
              <a:ext uri="{FF2B5EF4-FFF2-40B4-BE49-F238E27FC236}">
                <a16:creationId xmlns:a16="http://schemas.microsoft.com/office/drawing/2014/main" id="{3A05F31E-21F3-4C20-9BF1-A1AA2481A1F8}"/>
              </a:ext>
            </a:extLst>
          </p:cNvPr>
          <p:cNvSpPr/>
          <p:nvPr/>
        </p:nvSpPr>
        <p:spPr>
          <a:xfrm>
            <a:off x="-8965" y="0"/>
            <a:ext cx="9157648" cy="1030941"/>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18305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fr-FR" sz="4800" b="1" i="0" u="none" strike="noStrike" kern="1200" cap="none" spc="0" normalizeH="0" baseline="0" dirty="0">
                <a:ln>
                  <a:noFill/>
                </a:ln>
                <a:solidFill>
                  <a:prstClr val="white"/>
                </a:solidFill>
                <a:effectLst/>
                <a:uLnTx/>
                <a:uFillTx/>
                <a:latin typeface="Arial Narrow" panose="020B0606020202030204" pitchFamily="34" charset="0"/>
                <a:ea typeface="+mn-ea"/>
                <a:cs typeface="+mn-cs"/>
              </a:rPr>
              <a:t>Cas</a:t>
            </a: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lang="en-US" sz="4800" b="1" dirty="0">
                <a:solidFill>
                  <a:prstClr val="white"/>
                </a:solidFill>
                <a:latin typeface="Agency FB" panose="020B0503020202020204" pitchFamily="34" charset="0"/>
              </a:rPr>
              <a:t>n</a:t>
            </a:r>
            <a:r>
              <a:rPr lang="fr-FR" sz="4800" b="1" baseline="30000" dirty="0"/>
              <a:t>o</a:t>
            </a: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8</a:t>
            </a:r>
          </a:p>
        </p:txBody>
      </p:sp>
      <p:pic>
        <p:nvPicPr>
          <p:cNvPr id="13" name="Picture 12" descr="A pair of glasses on a table&#10;&#10;Description generated with high confidence">
            <a:extLst>
              <a:ext uri="{FF2B5EF4-FFF2-40B4-BE49-F238E27FC236}">
                <a16:creationId xmlns:a16="http://schemas.microsoft.com/office/drawing/2014/main" id="{9BC5E8EA-DDDA-4E64-8FE8-D28776036CA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60376" y="1869952"/>
            <a:ext cx="5683624" cy="3521283"/>
          </a:xfrm>
          <a:prstGeom prst="rect">
            <a:avLst/>
          </a:prstGeom>
        </p:spPr>
      </p:pic>
      <p:cxnSp>
        <p:nvCxnSpPr>
          <p:cNvPr id="14" name="Straight Connector 13">
            <a:extLst>
              <a:ext uri="{FF2B5EF4-FFF2-40B4-BE49-F238E27FC236}">
                <a16:creationId xmlns:a16="http://schemas.microsoft.com/office/drawing/2014/main" id="{C39A9323-ACC2-4B81-80E6-86D30F64B325}"/>
              </a:ext>
            </a:extLst>
          </p:cNvPr>
          <p:cNvCxnSpPr/>
          <p:nvPr/>
        </p:nvCxnSpPr>
        <p:spPr>
          <a:xfrm flipV="1">
            <a:off x="-13855" y="1789273"/>
            <a:ext cx="9144000" cy="0"/>
          </a:xfrm>
          <a:prstGeom prst="line">
            <a:avLst/>
          </a:prstGeom>
          <a:ln w="38100">
            <a:solidFill>
              <a:srgbClr val="31C1D7"/>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0AC53B-DE61-4A93-8C1C-6E34304E3EFD}"/>
              </a:ext>
            </a:extLst>
          </p:cNvPr>
          <p:cNvCxnSpPr/>
          <p:nvPr/>
        </p:nvCxnSpPr>
        <p:spPr>
          <a:xfrm flipV="1">
            <a:off x="4683" y="5459180"/>
            <a:ext cx="9144000" cy="0"/>
          </a:xfrm>
          <a:prstGeom prst="line">
            <a:avLst/>
          </a:prstGeom>
          <a:ln w="38100">
            <a:solidFill>
              <a:srgbClr val="31C1D7"/>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69060B5-4F04-45DA-8CC4-5EA133880D7A}"/>
              </a:ext>
            </a:extLst>
          </p:cNvPr>
          <p:cNvSpPr txBox="1"/>
          <p:nvPr/>
        </p:nvSpPr>
        <p:spPr>
          <a:xfrm>
            <a:off x="-6955" y="1869967"/>
            <a:ext cx="9157648" cy="3521268"/>
          </a:xfrm>
          <a:prstGeom prst="rect">
            <a:avLst/>
          </a:prstGeom>
          <a:solidFill>
            <a:srgbClr val="183059">
              <a:alpha val="50196"/>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5A4D3AB3-2A78-43D2-BB86-262F7F11702C}"/>
              </a:ext>
            </a:extLst>
          </p:cNvPr>
          <p:cNvSpPr txBox="1"/>
          <p:nvPr/>
        </p:nvSpPr>
        <p:spPr>
          <a:xfrm>
            <a:off x="3434496" y="2547606"/>
            <a:ext cx="5735383" cy="2400657"/>
          </a:xfrm>
          <a:prstGeom prst="rect">
            <a:avLst/>
          </a:prstGeom>
          <a:noFill/>
        </p:spPr>
        <p:txBody>
          <a:bodyPr wrap="square" rtlCol="0">
            <a:spAutoFit/>
          </a:bodyPr>
          <a:lstStyle/>
          <a:p>
            <a:pPr algn="ctr" defTabSz="914400"/>
            <a:r>
              <a:rPr lang="fr-CA" sz="5400" b="1" dirty="0">
                <a:ln w="10160">
                  <a:solidFill>
                    <a:prstClr val="black">
                      <a:lumMod val="65000"/>
                      <a:lumOff val="35000"/>
                    </a:prstClr>
                  </a:solidFill>
                  <a:prstDash val="solid"/>
                </a:ln>
                <a:solidFill>
                  <a:prstClr val="white"/>
                </a:solidFill>
                <a:latin typeface="Arial Narrow" pitchFamily="34" charset="0"/>
              </a:rPr>
              <a:t>Détection de la FA :</a:t>
            </a:r>
            <a:br>
              <a:rPr lang="fr-CA" sz="5400" b="1" dirty="0">
                <a:ln w="10160">
                  <a:solidFill>
                    <a:prstClr val="black">
                      <a:lumMod val="65000"/>
                      <a:lumOff val="35000"/>
                    </a:prstClr>
                  </a:solidFill>
                  <a:prstDash val="solid"/>
                </a:ln>
                <a:solidFill>
                  <a:prstClr val="white"/>
                </a:solidFill>
                <a:latin typeface="Arial Narrow" pitchFamily="34" charset="0"/>
              </a:rPr>
            </a:br>
            <a:r>
              <a:rPr lang="fr-CA" sz="4800" b="1" dirty="0">
                <a:ln w="10160">
                  <a:solidFill>
                    <a:prstClr val="black">
                      <a:lumMod val="65000"/>
                      <a:lumOff val="35000"/>
                    </a:prstClr>
                  </a:solidFill>
                  <a:prstDash val="solid"/>
                </a:ln>
                <a:solidFill>
                  <a:prstClr val="white"/>
                </a:solidFill>
                <a:latin typeface="Arial Narrow" pitchFamily="34" charset="0"/>
              </a:rPr>
              <a:t>Méthodes, défis et incertitudes</a:t>
            </a:r>
            <a:endParaRPr lang="en-CA" sz="4800" b="1" dirty="0">
              <a:ln w="10160">
                <a:solidFill>
                  <a:prstClr val="black">
                    <a:lumMod val="65000"/>
                    <a:lumOff val="35000"/>
                  </a:prstClr>
                </a:solidFill>
                <a:prstDash val="solid"/>
              </a:ln>
              <a:solidFill>
                <a:prstClr val="white"/>
              </a:solidFill>
              <a:latin typeface="Arial Narrow" panose="020B0606020202030204" pitchFamily="34" charset="0"/>
            </a:endParaRPr>
          </a:p>
        </p:txBody>
      </p:sp>
      <p:pic>
        <p:nvPicPr>
          <p:cNvPr id="18" name="Picture 17" descr="A person posing for a picture&#10;&#10;Description automatically generated">
            <a:extLst>
              <a:ext uri="{FF2B5EF4-FFF2-40B4-BE49-F238E27FC236}">
                <a16:creationId xmlns:a16="http://schemas.microsoft.com/office/drawing/2014/main" id="{10B46D7A-9FD3-4D03-B62D-6A0B47F544A3}"/>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9179" b="90700" l="9891" r="89988">
                        <a14:foregroundMark x1="42294" y1="90012" x2="42294" y2="90012"/>
                        <a14:foregroundMark x1="42294" y1="89567" x2="46663" y2="90700"/>
                        <a14:foregroundMark x1="41869" y1="9179" x2="46905" y2="11524"/>
                      </a14:backgroundRemoval>
                    </a14:imgEffect>
                  </a14:imgLayer>
                </a14:imgProps>
              </a:ext>
              <a:ext uri="{28A0092B-C50C-407E-A947-70E740481C1C}">
                <a14:useLocalDpi xmlns:a14="http://schemas.microsoft.com/office/drawing/2010/main" val="0"/>
              </a:ext>
            </a:extLst>
          </a:blip>
          <a:stretch>
            <a:fillRect/>
          </a:stretch>
        </p:blipFill>
        <p:spPr>
          <a:xfrm>
            <a:off x="-446660" y="1725286"/>
            <a:ext cx="2625751" cy="3938627"/>
          </a:xfrm>
          <a:prstGeom prst="rect">
            <a:avLst/>
          </a:prstGeom>
        </p:spPr>
      </p:pic>
      <p:pic>
        <p:nvPicPr>
          <p:cNvPr id="23" name="Picture 22" descr="A person wearing a suit and tie&#10;&#10;Description automatically generated">
            <a:extLst>
              <a:ext uri="{FF2B5EF4-FFF2-40B4-BE49-F238E27FC236}">
                <a16:creationId xmlns:a16="http://schemas.microsoft.com/office/drawing/2014/main" id="{AC8BFE8D-68BF-42D3-A83B-F50E52B7B25D}"/>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60497" y="1499943"/>
            <a:ext cx="2714501" cy="4071750"/>
          </a:xfrm>
          <a:prstGeom prst="rect">
            <a:avLst/>
          </a:prstGeom>
        </p:spPr>
      </p:pic>
      <p:pic>
        <p:nvPicPr>
          <p:cNvPr id="26" name="Picture 25">
            <a:extLst>
              <a:ext uri="{FF2B5EF4-FFF2-40B4-BE49-F238E27FC236}">
                <a16:creationId xmlns:a16="http://schemas.microsoft.com/office/drawing/2014/main" id="{11C880BA-AC92-4E1A-B83F-BC969ABB59F9}"/>
              </a:ext>
            </a:extLst>
          </p:cNvPr>
          <p:cNvPicPr/>
          <p:nvPr/>
        </p:nvPicPr>
        <p:blipFill>
          <a:blip r:embed="rId9" cstate="print">
            <a:extLst>
              <a:ext uri="{BEBA8EAE-BF5A-486C-A8C5-ECC9F3942E4B}">
                <a14:imgProps xmlns:a14="http://schemas.microsoft.com/office/drawing/2010/main">
                  <a14:imgLayer r:embed="rId10">
                    <a14:imgEffect>
                      <a14:backgroundRemoval t="3391" b="96674" l="9945" r="89958">
                        <a14:foregroundMark x1="33551" y1="23848" x2="39583" y2="21152"/>
                        <a14:foregroundMark x1="57972" y1="33652" x2="57972" y2="33652"/>
                        <a14:foregroundMark x1="47571" y1="6022" x2="55657" y2="5174"/>
                        <a14:foregroundMark x1="55429" y1="20826" x2="64004" y2="31022"/>
                        <a14:foregroundMark x1="53701" y1="18522" x2="66515" y2="26565"/>
                        <a14:foregroundMark x1="66515" y1="26565" x2="67232" y2="27391"/>
                        <a14:foregroundMark x1="37137" y1="93761" x2="40756" y2="88065"/>
                        <a14:foregroundMark x1="40756" y1="88065" x2="40756" y2="88043"/>
                        <a14:foregroundMark x1="63091" y1="93674" x2="64232" y2="93978"/>
                        <a14:foregroundMark x1="47114" y1="96304" x2="46756" y2="95065"/>
                        <a14:foregroundMark x1="45843" y1="95826" x2="45941" y2="94435"/>
                        <a14:foregroundMark x1="45126" y1="96522" x2="45126" y2="96522"/>
                        <a14:foregroundMark x1="46071" y1="96674" x2="46528" y2="95130"/>
                        <a14:foregroundMark x1="32450" y1="36476" x2="30779" y2="32174"/>
                        <a14:foregroundMark x1="34138" y1="40826" x2="32541" y2="36713"/>
                        <a14:foregroundMark x1="65732" y1="37523" x2="65960" y2="38587"/>
                        <a14:foregroundMark x1="64004" y1="29478" x2="65601" y2="36917"/>
                        <a14:foregroundMark x1="34040" y1="45065" x2="36355" y2="46457"/>
                        <a14:foregroundMark x1="53342" y1="6565" x2="52527" y2="14152"/>
                        <a14:foregroundMark x1="52527" y1="14152" x2="50016" y2="16522"/>
                        <a14:foregroundMark x1="57874" y1="19609" x2="63417" y2="22370"/>
                        <a14:foregroundMark x1="52788" y1="3543" x2="50473" y2="3391"/>
                        <a14:backgroundMark x1="32181" y1="37348" x2="32410" y2="36957"/>
                        <a14:backgroundMark x1="33322" y1="36739" x2="32768" y2="37500"/>
                        <a14:backgroundMark x1="64232" y1="36957" x2="65634" y2="37587"/>
                      </a14:backgroundRemoval>
                    </a14:imgEffect>
                  </a14:imgLayer>
                </a14:imgProps>
              </a:ext>
              <a:ext uri="{28A0092B-C50C-407E-A947-70E740481C1C}">
                <a14:useLocalDpi xmlns:a14="http://schemas.microsoft.com/office/drawing/2010/main" val="0"/>
              </a:ext>
            </a:extLst>
          </a:blip>
          <a:srcRect/>
          <a:stretch>
            <a:fillRect/>
          </a:stretch>
        </p:blipFill>
        <p:spPr bwMode="auto">
          <a:xfrm>
            <a:off x="1265855" y="3132197"/>
            <a:ext cx="2131475" cy="3197704"/>
          </a:xfrm>
          <a:prstGeom prst="rect">
            <a:avLst/>
          </a:prstGeom>
          <a:noFill/>
          <a:ln>
            <a:noFill/>
          </a:ln>
        </p:spPr>
      </p:pic>
      <p:pic>
        <p:nvPicPr>
          <p:cNvPr id="3" name="Picture 2" descr="A person wearing a costume&#10;&#10;Description automatically generated">
            <a:extLst>
              <a:ext uri="{FF2B5EF4-FFF2-40B4-BE49-F238E27FC236}">
                <a16:creationId xmlns:a16="http://schemas.microsoft.com/office/drawing/2014/main" id="{2DD19409-3E8D-4363-8A93-CB1AB7058D64}"/>
              </a:ext>
            </a:extLst>
          </p:cNvPr>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1409" y="3009786"/>
            <a:ext cx="2472049" cy="3383280"/>
          </a:xfrm>
          <a:prstGeom prst="rect">
            <a:avLst/>
          </a:prstGeom>
        </p:spPr>
      </p:pic>
      <p:pic>
        <p:nvPicPr>
          <p:cNvPr id="1026" name="4E92DA43-5712-40E9-AFDC-2C1062C78C6F" descr="7646DFF2-B812-4635-AA57-5171E34E5A45@chrc">
            <a:extLst>
              <a:ext uri="{FF2B5EF4-FFF2-40B4-BE49-F238E27FC236}">
                <a16:creationId xmlns:a16="http://schemas.microsoft.com/office/drawing/2014/main" id="{A652CBBA-7534-4D58-B1B4-411BD437E1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56511" y="364727"/>
            <a:ext cx="1884040" cy="107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861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114425" y="1147401"/>
            <a:ext cx="7783077" cy="1384995"/>
          </a:xfrm>
          <a:prstGeom prst="rect">
            <a:avLst/>
          </a:prstGeom>
        </p:spPr>
        <p:txBody>
          <a:bodyPr wrap="square">
            <a:spAutoFit/>
          </a:bodyPr>
          <a:lstStyle/>
          <a:p>
            <a:pPr algn="ctr">
              <a:defRPr/>
            </a:pPr>
            <a:r>
              <a:rPr lang="fr-FR" sz="2800" b="1" dirty="0">
                <a:solidFill>
                  <a:schemeClr val="bg1"/>
                </a:solidFill>
                <a:latin typeface="Arial Narrow" pitchFamily="34" charset="0"/>
                <a:cs typeface="Candara"/>
              </a:rPr>
              <a:t>Quelles sont les options dont vous disposez, mis à part l’examen physique et l’ECG, pour évaluer les palpitations de Winnie et exclure la FA?</a:t>
            </a:r>
            <a:endParaRPr lang="en-CA" sz="2800" b="1" dirty="0">
              <a:solidFill>
                <a:prstClr val="white">
                  <a:lumMod val="95000"/>
                </a:prstClr>
              </a:solidFill>
              <a:latin typeface="Arial Narrow" panose="020B0606020202030204" pitchFamily="34" charset="0"/>
              <a:cs typeface="Candara"/>
            </a:endParaRP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6306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fr-CA" sz="2400" b="1" i="1" u="none" strike="noStrike" kern="1200" cap="none" spc="0" normalizeH="0" baseline="0" noProof="0" dirty="0">
                <a:ln>
                  <a:noFill/>
                </a:ln>
                <a:solidFill>
                  <a:srgbClr val="23334E"/>
                </a:solidFill>
                <a:effectLst/>
                <a:uLnTx/>
                <a:uFillTx/>
                <a:latin typeface="Arial Narrow" panose="020B0606020202030204" pitchFamily="34" charset="0"/>
                <a:cs typeface="Aharoni" panose="02010803020104030203" pitchFamily="2" charset="-79"/>
              </a:rPr>
              <a:t>Sélectionnez</a:t>
            </a:r>
            <a:r>
              <a:rPr kumimoji="0" lang="fr-CA" sz="2400" b="1" i="1" u="none" strike="noStrike" kern="1200" cap="none" spc="0" normalizeH="0" noProof="0" dirty="0">
                <a:ln>
                  <a:noFill/>
                </a:ln>
                <a:solidFill>
                  <a:srgbClr val="23334E"/>
                </a:solidFill>
                <a:effectLst/>
                <a:uLnTx/>
                <a:uFillTx/>
                <a:latin typeface="Arial Narrow" panose="020B0606020202030204" pitchFamily="34" charset="0"/>
                <a:cs typeface="Aharoni" panose="02010803020104030203" pitchFamily="2" charset="-79"/>
              </a:rPr>
              <a:t> une ou plusieurs des options suivantes :</a:t>
            </a:r>
            <a:endParaRPr kumimoji="0" lang="fr-CA" sz="2400" b="1" i="1" u="none" strike="noStrike" kern="1200" cap="none" spc="0" normalizeH="0" baseline="0" noProof="0" dirty="0">
              <a:ln>
                <a:noFill/>
              </a:ln>
              <a:solidFill>
                <a:srgbClr val="23334E"/>
              </a:solidFill>
              <a:effectLst/>
              <a:uLnTx/>
              <a:uFillTx/>
              <a:latin typeface="Arial Narrow" panose="020B0606020202030204" pitchFamily="34" charset="0"/>
              <a:cs typeface="Aharoni" panose="02010803020104030203" pitchFamily="2" charset="-79"/>
            </a:endParaRP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fr-CA" sz="1100" b="1" i="1" u="none" strike="noStrike" kern="1200" cap="none" spc="0" normalizeH="0" baseline="0" noProof="0" dirty="0">
              <a:ln>
                <a:noFill/>
              </a:ln>
              <a:solidFill>
                <a:srgbClr val="254A87"/>
              </a:solidFill>
              <a:effectLst/>
              <a:uLnTx/>
              <a:uFillTx/>
              <a:latin typeface="Arial Narrow" panose="020B0606020202030204" pitchFamily="34" charset="0"/>
              <a:cs typeface="Aharoni" panose="02010803020104030203" pitchFamily="2" charset="-79"/>
            </a:endParaRPr>
          </a:p>
          <a:p>
            <a:pPr marL="914400" lvl="1" indent="-457200" algn="l" defTabSz="914377">
              <a:lnSpc>
                <a:spcPct val="100000"/>
              </a:lnSpc>
              <a:spcBef>
                <a:spcPts val="600"/>
              </a:spcBef>
              <a:buFont typeface="+mj-lt"/>
              <a:buAutoNum type="arabicPeriod"/>
            </a:pPr>
            <a:r>
              <a:rPr lang="fr-CA" sz="2400" b="1" dirty="0">
                <a:solidFill>
                  <a:prstClr val="black"/>
                </a:solidFill>
                <a:latin typeface="Arial Narrow" panose="020B0606020202030204" pitchFamily="34" charset="0"/>
                <a:ea typeface="Lato" panose="020F0502020204030203" pitchFamily="34" charset="0"/>
                <a:cs typeface="Lato" panose="020F0502020204030203" pitchFamily="34" charset="0"/>
              </a:rPr>
              <a:t>Enregistreur d’ECG portable – pour un usage au cabinet médical ou chez soi (p. ex., </a:t>
            </a:r>
            <a:r>
              <a:rPr lang="fr-CA" sz="2400" b="1" dirty="0" err="1">
                <a:solidFill>
                  <a:prstClr val="black"/>
                </a:solidFill>
                <a:latin typeface="Arial Narrow" panose="020B0606020202030204" pitchFamily="34" charset="0"/>
                <a:ea typeface="Lato" panose="020F0502020204030203" pitchFamily="34" charset="0"/>
                <a:cs typeface="Lato" panose="020F0502020204030203" pitchFamily="34" charset="0"/>
              </a:rPr>
              <a:t>Kardia</a:t>
            </a:r>
            <a:r>
              <a:rPr lang="fr-CA" sz="2400" b="1" dirty="0">
                <a:solidFill>
                  <a:prstClr val="black"/>
                </a:solidFill>
                <a:latin typeface="Arial Narrow" panose="020B0606020202030204" pitchFamily="34" charset="0"/>
                <a:ea typeface="Lato" panose="020F0502020204030203" pitchFamily="34" charset="0"/>
                <a:cs typeface="Lato" panose="020F0502020204030203" pitchFamily="34" charset="0"/>
              </a:rPr>
              <a:t> Mobile ou </a:t>
            </a:r>
            <a:r>
              <a:rPr lang="fr-CA" sz="2400" b="1" dirty="0" err="1">
                <a:solidFill>
                  <a:prstClr val="black"/>
                </a:solidFill>
                <a:latin typeface="Arial Narrow" panose="020B0606020202030204" pitchFamily="34" charset="0"/>
                <a:ea typeface="Lato" panose="020F0502020204030203" pitchFamily="34" charset="0"/>
                <a:cs typeface="Lato" panose="020F0502020204030203" pitchFamily="34" charset="0"/>
              </a:rPr>
              <a:t>HeartCheck</a:t>
            </a:r>
            <a:r>
              <a:rPr lang="fr-CA" sz="2400" b="1" dirty="0">
                <a:solidFill>
                  <a:prstClr val="black"/>
                </a:solidFill>
                <a:latin typeface="Arial Narrow" panose="020B0606020202030204" pitchFamily="34" charset="0"/>
                <a:ea typeface="Lato" panose="020F0502020204030203" pitchFamily="34" charset="0"/>
                <a:cs typeface="Lato" panose="020F0502020204030203" pitchFamily="34" charset="0"/>
              </a:rPr>
              <a:t> ECG)</a:t>
            </a:r>
          </a:p>
          <a:p>
            <a:pPr marL="914400" lvl="1" indent="-457200" algn="l" defTabSz="914377">
              <a:lnSpc>
                <a:spcPct val="100000"/>
              </a:lnSpc>
              <a:spcBef>
                <a:spcPts val="600"/>
              </a:spcBef>
              <a:buFont typeface="+mj-lt"/>
              <a:buAutoNum type="arabicPeriod"/>
            </a:pPr>
            <a:r>
              <a:rPr lang="fr-CA" sz="2400" b="1" dirty="0">
                <a:solidFill>
                  <a:prstClr val="black"/>
                </a:solidFill>
                <a:latin typeface="Arial Narrow" panose="020B0606020202030204" pitchFamily="34" charset="0"/>
                <a:ea typeface="Lato" panose="020F0502020204030203" pitchFamily="34" charset="0"/>
                <a:cs typeface="Lato" panose="020F0502020204030203" pitchFamily="34" charset="0"/>
              </a:rPr>
              <a:t>Moniteur Holter</a:t>
            </a:r>
          </a:p>
          <a:p>
            <a:pPr marL="914400" lvl="1" indent="-457200" algn="l" defTabSz="914377">
              <a:lnSpc>
                <a:spcPct val="100000"/>
              </a:lnSpc>
              <a:spcBef>
                <a:spcPts val="600"/>
              </a:spcBef>
              <a:buFont typeface="+mj-lt"/>
              <a:buAutoNum type="arabicPeriod"/>
            </a:pPr>
            <a:r>
              <a:rPr lang="fr-CA" sz="2400" b="1" dirty="0">
                <a:solidFill>
                  <a:prstClr val="black"/>
                </a:solidFill>
                <a:latin typeface="Arial Narrow" panose="020B0606020202030204" pitchFamily="34" charset="0"/>
                <a:ea typeface="Lato" panose="020F0502020204030203" pitchFamily="34" charset="0"/>
                <a:cs typeface="Lato" panose="020F0502020204030203" pitchFamily="34" charset="0"/>
              </a:rPr>
              <a:t>Enregistreur en boucle, p.ex., Cardio Memo </a:t>
            </a:r>
          </a:p>
          <a:p>
            <a:pPr marL="914400" lvl="1" indent="-457200" algn="l" defTabSz="914377">
              <a:lnSpc>
                <a:spcPct val="100000"/>
              </a:lnSpc>
              <a:spcBef>
                <a:spcPts val="600"/>
              </a:spcBef>
              <a:buFont typeface="+mj-lt"/>
              <a:buAutoNum type="arabicPeriod"/>
            </a:pPr>
            <a:r>
              <a:rPr lang="fr-CA" sz="2400" b="1" dirty="0">
                <a:solidFill>
                  <a:prstClr val="black"/>
                </a:solidFill>
                <a:latin typeface="Arial Narrow" panose="020B0606020202030204" pitchFamily="34" charset="0"/>
                <a:ea typeface="Lato" panose="020F0502020204030203" pitchFamily="34" charset="0"/>
                <a:cs typeface="Lato" panose="020F0502020204030203" pitchFamily="34" charset="0"/>
              </a:rPr>
              <a:t>Moniteur cardiaque implantable – MCI </a:t>
            </a:r>
            <a:br>
              <a:rPr lang="fr-CA" sz="2400" b="1" dirty="0">
                <a:solidFill>
                  <a:prstClr val="black"/>
                </a:solidFill>
                <a:latin typeface="Arial Narrow" panose="020B0606020202030204" pitchFamily="34" charset="0"/>
                <a:ea typeface="Lato" panose="020F0502020204030203" pitchFamily="34" charset="0"/>
                <a:cs typeface="Lato" panose="020F0502020204030203" pitchFamily="34" charset="0"/>
              </a:rPr>
            </a:br>
            <a:r>
              <a:rPr lang="fr-CA" sz="2400" b="1" dirty="0">
                <a:solidFill>
                  <a:prstClr val="black"/>
                </a:solidFill>
                <a:latin typeface="Arial Narrow" panose="020B0606020202030204" pitchFamily="34" charset="0"/>
                <a:ea typeface="Lato" panose="020F0502020204030203" pitchFamily="34" charset="0"/>
                <a:cs typeface="Lato" panose="020F0502020204030203" pitchFamily="34" charset="0"/>
              </a:rPr>
              <a:t>(p. ex., </a:t>
            </a:r>
            <a:r>
              <a:rPr lang="fr-CA" sz="2400" b="1" dirty="0" err="1">
                <a:solidFill>
                  <a:prstClr val="black"/>
                </a:solidFill>
                <a:latin typeface="Arial Narrow" panose="020B0606020202030204" pitchFamily="34" charset="0"/>
                <a:ea typeface="Lato" panose="020F0502020204030203" pitchFamily="34" charset="0"/>
                <a:cs typeface="Lato" panose="020F0502020204030203" pitchFamily="34" charset="0"/>
              </a:rPr>
              <a:t>Reveal</a:t>
            </a:r>
            <a:r>
              <a:rPr lang="fr-CA" sz="2400" b="1" dirty="0">
                <a:solidFill>
                  <a:prstClr val="black"/>
                </a:solidFill>
                <a:latin typeface="Arial Narrow" panose="020B0606020202030204" pitchFamily="34" charset="0"/>
                <a:ea typeface="Lato" panose="020F0502020204030203" pitchFamily="34" charset="0"/>
                <a:cs typeface="Lato" panose="020F0502020204030203" pitchFamily="34" charset="0"/>
              </a:rPr>
              <a:t>)</a:t>
            </a: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fr-CA" sz="3600" b="1" i="0" u="none" strike="noStrike" kern="1200" cap="none" spc="0" normalizeH="0" baseline="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pic>
        <p:nvPicPr>
          <p:cNvPr id="3" name="Picture 2" descr="A close up of a sign&#10;&#10;Description automatically generated">
            <a:extLst>
              <a:ext uri="{FF2B5EF4-FFF2-40B4-BE49-F238E27FC236}">
                <a16:creationId xmlns:a16="http://schemas.microsoft.com/office/drawing/2014/main" id="{2984CFE0-7F38-463E-838A-6B5367549CDE}"/>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7200"/>
                    </a14:imgEffect>
                  </a14:imgLayer>
                </a14:imgProps>
              </a:ext>
              <a:ext uri="{28A0092B-C50C-407E-A947-70E740481C1C}">
                <a14:useLocalDpi xmlns:a14="http://schemas.microsoft.com/office/drawing/2010/main" val="0"/>
              </a:ext>
            </a:extLst>
          </a:blip>
          <a:stretch>
            <a:fillRect/>
          </a:stretch>
        </p:blipFill>
        <p:spPr>
          <a:xfrm>
            <a:off x="-23322" y="73152"/>
            <a:ext cx="1367490" cy="3079932"/>
          </a:xfrm>
          <a:prstGeom prst="rect">
            <a:avLst/>
          </a:prstGeom>
        </p:spPr>
      </p:pic>
      <p:pic>
        <p:nvPicPr>
          <p:cNvPr id="15" name="4E92DA43-5712-40E9-AFDC-2C1062C78C6F" descr="7646DFF2-B812-4635-AA57-5171E34E5A45@chrc">
            <a:extLst>
              <a:ext uri="{FF2B5EF4-FFF2-40B4-BE49-F238E27FC236}">
                <a16:creationId xmlns:a16="http://schemas.microsoft.com/office/drawing/2014/main" id="{1B9A2042-AD78-46C1-ACFF-9883C4AB88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32334" y="126917"/>
            <a:ext cx="1645906" cy="937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6842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3" y="192600"/>
            <a:ext cx="6903851" cy="1200329"/>
          </a:xfrm>
          <a:prstGeom prst="rect">
            <a:avLst/>
          </a:prstGeom>
          <a:noFill/>
        </p:spPr>
        <p:txBody>
          <a:bodyPr wrap="square">
            <a:spAutoFit/>
          </a:bodyPr>
          <a:lstStyle/>
          <a:p>
            <a:pPr>
              <a:defRPr/>
            </a:pPr>
            <a:r>
              <a:rPr lang="fr-CA" sz="4000" b="1" dirty="0">
                <a:solidFill>
                  <a:srgbClr val="1B1A5A"/>
                </a:solidFill>
                <a:latin typeface="Arial Narrow" pitchFamily="34" charset="0"/>
                <a:cs typeface="Aharoni" panose="02010803020104030203" pitchFamily="2" charset="-79"/>
              </a:rPr>
              <a:t>Différents outils de dépistage</a:t>
            </a:r>
          </a:p>
          <a:p>
            <a:pPr lvl="0">
              <a:defRPr/>
            </a:pPr>
            <a:endParaRPr lang="en-CA" sz="3200" b="1" dirty="0">
              <a:solidFill>
                <a:srgbClr val="183059"/>
              </a:solidFill>
              <a:latin typeface="Arial Narrow" panose="020B0606020202030204" pitchFamily="34" charset="0"/>
              <a:cs typeface="Aharoni" panose="02010803020104030203" pitchFamily="2" charset="-79"/>
            </a:endParaRP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241808"/>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21" name="Picture 20" descr="A close up of a necklace&#10;&#10;Description generated with high confidence">
            <a:extLst>
              <a:ext uri="{FF2B5EF4-FFF2-40B4-BE49-F238E27FC236}">
                <a16:creationId xmlns:a16="http://schemas.microsoft.com/office/drawing/2014/main" id="{7F24B25B-058B-40D4-8DCA-C86F8F3375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92192" y="1829097"/>
            <a:ext cx="1851470" cy="2452455"/>
          </a:xfrm>
          <a:prstGeom prst="rect">
            <a:avLst/>
          </a:prstGeom>
        </p:spPr>
      </p:pic>
      <p:pic>
        <p:nvPicPr>
          <p:cNvPr id="22" name="Picture 21">
            <a:extLst>
              <a:ext uri="{FF2B5EF4-FFF2-40B4-BE49-F238E27FC236}">
                <a16:creationId xmlns:a16="http://schemas.microsoft.com/office/drawing/2014/main" id="{7801E170-E726-44C7-8170-C3F732E68AF9}"/>
              </a:ext>
            </a:extLst>
          </p:cNvPr>
          <p:cNvPicPr>
            <a:picLocks noChangeAspect="1"/>
          </p:cNvPicPr>
          <p:nvPr/>
        </p:nvPicPr>
        <p:blipFill>
          <a:blip r:embed="rId6" cstate="print"/>
          <a:stretch>
            <a:fillRect/>
          </a:stretch>
        </p:blipFill>
        <p:spPr>
          <a:xfrm>
            <a:off x="1252778" y="4835854"/>
            <a:ext cx="1685346" cy="1031290"/>
          </a:xfrm>
          <a:prstGeom prst="rect">
            <a:avLst/>
          </a:prstGeom>
        </p:spPr>
      </p:pic>
      <p:pic>
        <p:nvPicPr>
          <p:cNvPr id="23" name="Picture 22">
            <a:extLst>
              <a:ext uri="{FF2B5EF4-FFF2-40B4-BE49-F238E27FC236}">
                <a16:creationId xmlns:a16="http://schemas.microsoft.com/office/drawing/2014/main" id="{B76976BC-4E81-4761-81C6-61D333716A84}"/>
              </a:ext>
            </a:extLst>
          </p:cNvPr>
          <p:cNvPicPr>
            <a:picLocks noChangeAspect="1"/>
          </p:cNvPicPr>
          <p:nvPr/>
        </p:nvPicPr>
        <p:blipFill>
          <a:blip r:embed="rId7" cstate="print"/>
          <a:stretch>
            <a:fillRect/>
          </a:stretch>
        </p:blipFill>
        <p:spPr>
          <a:xfrm>
            <a:off x="5290452" y="4649097"/>
            <a:ext cx="660852" cy="1277830"/>
          </a:xfrm>
          <a:prstGeom prst="rect">
            <a:avLst/>
          </a:prstGeom>
        </p:spPr>
      </p:pic>
      <p:pic>
        <p:nvPicPr>
          <p:cNvPr id="24" name="Picture 2" descr="Image result for heartcheck ecg pen">
            <a:extLst>
              <a:ext uri="{FF2B5EF4-FFF2-40B4-BE49-F238E27FC236}">
                <a16:creationId xmlns:a16="http://schemas.microsoft.com/office/drawing/2014/main" id="{FFA04A4F-5546-4D0C-9525-6D78D7439FE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75657" y="4885396"/>
            <a:ext cx="1299411" cy="80721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1E0D9775-7A2B-41CC-9483-A7B69056EFEE}"/>
              </a:ext>
            </a:extLst>
          </p:cNvPr>
          <p:cNvSpPr txBox="1"/>
          <p:nvPr/>
        </p:nvSpPr>
        <p:spPr>
          <a:xfrm>
            <a:off x="1075282" y="1533546"/>
            <a:ext cx="2846655" cy="523220"/>
          </a:xfrm>
          <a:prstGeom prst="rect">
            <a:avLst/>
          </a:prstGeom>
          <a:noFill/>
        </p:spPr>
        <p:txBody>
          <a:bodyPr wrap="square" rtlCol="0">
            <a:spAutoFit/>
          </a:bodyPr>
          <a:lstStyle/>
          <a:p>
            <a:pPr algn="ctr"/>
            <a:r>
              <a:rPr lang="fr-CA" sz="2800" b="1" dirty="0">
                <a:solidFill>
                  <a:srgbClr val="E7E6E6">
                    <a:lumMod val="25000"/>
                  </a:srgbClr>
                </a:solidFill>
                <a:latin typeface="Arial Narrow" panose="020B0606020202030204" pitchFamily="34" charset="0"/>
              </a:rPr>
              <a:t>Examen physique</a:t>
            </a:r>
          </a:p>
        </p:txBody>
      </p:sp>
      <p:sp>
        <p:nvSpPr>
          <p:cNvPr id="26" name="TextBox 25">
            <a:extLst>
              <a:ext uri="{FF2B5EF4-FFF2-40B4-BE49-F238E27FC236}">
                <a16:creationId xmlns:a16="http://schemas.microsoft.com/office/drawing/2014/main" id="{1EC2472B-E4F8-4F7F-9F7C-5B842DDBCDF4}"/>
              </a:ext>
            </a:extLst>
          </p:cNvPr>
          <p:cNvSpPr txBox="1"/>
          <p:nvPr/>
        </p:nvSpPr>
        <p:spPr>
          <a:xfrm>
            <a:off x="5620878" y="1516039"/>
            <a:ext cx="3361197" cy="523220"/>
          </a:xfrm>
          <a:prstGeom prst="rect">
            <a:avLst/>
          </a:prstGeom>
          <a:noFill/>
        </p:spPr>
        <p:txBody>
          <a:bodyPr wrap="square" rtlCol="0">
            <a:spAutoFit/>
          </a:bodyPr>
          <a:lstStyle/>
          <a:p>
            <a:pPr algn="ctr"/>
            <a:r>
              <a:rPr lang="en-CA" sz="2800" b="1" dirty="0">
                <a:solidFill>
                  <a:srgbClr val="E7E6E6">
                    <a:lumMod val="25000"/>
                  </a:srgbClr>
                </a:solidFill>
                <a:latin typeface="Arial Narrow" panose="020B0606020202030204" pitchFamily="34" charset="0"/>
              </a:rPr>
              <a:t>Holter (24-72 </a:t>
            </a:r>
            <a:r>
              <a:rPr lang="en-CA" sz="2800" b="1" dirty="0" err="1">
                <a:solidFill>
                  <a:srgbClr val="E7E6E6">
                    <a:lumMod val="25000"/>
                  </a:srgbClr>
                </a:solidFill>
                <a:latin typeface="Arial Narrow" panose="020B0606020202030204" pitchFamily="34" charset="0"/>
              </a:rPr>
              <a:t>heures</a:t>
            </a:r>
            <a:r>
              <a:rPr lang="en-CA" sz="2800" b="1" dirty="0">
                <a:solidFill>
                  <a:srgbClr val="E7E6E6">
                    <a:lumMod val="25000"/>
                  </a:srgbClr>
                </a:solidFill>
                <a:latin typeface="Arial Narrow" panose="020B0606020202030204" pitchFamily="34" charset="0"/>
              </a:rPr>
              <a:t>)</a:t>
            </a:r>
          </a:p>
        </p:txBody>
      </p:sp>
      <p:pic>
        <p:nvPicPr>
          <p:cNvPr id="27" name="Picture 26" descr="A close up of a persons face&#10;&#10;Description generated with high confidence">
            <a:extLst>
              <a:ext uri="{FF2B5EF4-FFF2-40B4-BE49-F238E27FC236}">
                <a16:creationId xmlns:a16="http://schemas.microsoft.com/office/drawing/2014/main" id="{6FEC8D5A-221A-438E-8A80-21CFEE1C8983}"/>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0321" y="1835335"/>
            <a:ext cx="3151617" cy="2101078"/>
          </a:xfrm>
          <a:prstGeom prst="rect">
            <a:avLst/>
          </a:prstGeom>
        </p:spPr>
      </p:pic>
      <p:sp>
        <p:nvSpPr>
          <p:cNvPr id="28" name="TextBox 27">
            <a:extLst>
              <a:ext uri="{FF2B5EF4-FFF2-40B4-BE49-F238E27FC236}">
                <a16:creationId xmlns:a16="http://schemas.microsoft.com/office/drawing/2014/main" id="{E7C86A1A-C499-4669-AD4E-ED0C3EE5D342}"/>
              </a:ext>
            </a:extLst>
          </p:cNvPr>
          <p:cNvSpPr txBox="1"/>
          <p:nvPr/>
        </p:nvSpPr>
        <p:spPr>
          <a:xfrm>
            <a:off x="2346130" y="4111137"/>
            <a:ext cx="4348930" cy="523220"/>
          </a:xfrm>
          <a:prstGeom prst="rect">
            <a:avLst/>
          </a:prstGeom>
          <a:noFill/>
        </p:spPr>
        <p:txBody>
          <a:bodyPr wrap="square" rtlCol="0">
            <a:spAutoFit/>
          </a:bodyPr>
          <a:lstStyle/>
          <a:p>
            <a:pPr algn="ctr"/>
            <a:r>
              <a:rPr lang="en-CA" sz="2800" b="1" dirty="0" err="1">
                <a:solidFill>
                  <a:srgbClr val="E7E6E6">
                    <a:lumMod val="25000"/>
                  </a:srgbClr>
                </a:solidFill>
                <a:latin typeface="Arial Narrow" panose="020B0606020202030204" pitchFamily="34" charset="0"/>
              </a:rPr>
              <a:t>Dispositifs</a:t>
            </a:r>
            <a:r>
              <a:rPr lang="en-CA" sz="2800" b="1" dirty="0">
                <a:solidFill>
                  <a:srgbClr val="E7E6E6">
                    <a:lumMod val="25000"/>
                  </a:srgbClr>
                </a:solidFill>
                <a:latin typeface="Arial Narrow" panose="020B0606020202030204" pitchFamily="34" charset="0"/>
              </a:rPr>
              <a:t> à usage personnel</a:t>
            </a:r>
            <a:endParaRPr lang="en-US" sz="2800" b="1" dirty="0">
              <a:solidFill>
                <a:srgbClr val="E7E6E6">
                  <a:lumMod val="25000"/>
                </a:srgbClr>
              </a:solidFill>
              <a:latin typeface="Arial Narrow" panose="020B0606020202030204" pitchFamily="34" charset="0"/>
            </a:endParaRPr>
          </a:p>
        </p:txBody>
      </p:sp>
      <p:pic>
        <p:nvPicPr>
          <p:cNvPr id="29" name="Picture 28" descr="A close up of a device&#10;&#10;Description generated with high confidence">
            <a:extLst>
              <a:ext uri="{FF2B5EF4-FFF2-40B4-BE49-F238E27FC236}">
                <a16:creationId xmlns:a16="http://schemas.microsoft.com/office/drawing/2014/main" id="{83DE1A6F-71CF-4B8D-9560-51EEEAF9FC6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62478" y="4932787"/>
            <a:ext cx="1703620" cy="1073480"/>
          </a:xfrm>
          <a:prstGeom prst="rect">
            <a:avLst/>
          </a:prstGeom>
        </p:spPr>
      </p:pic>
      <p:pic>
        <p:nvPicPr>
          <p:cNvPr id="16" name="4E92DA43-5712-40E9-AFDC-2C1062C78C6F" descr="7646DFF2-B812-4635-AA57-5171E34E5A45@chrc">
            <a:extLst>
              <a:ext uri="{FF2B5EF4-FFF2-40B4-BE49-F238E27FC236}">
                <a16:creationId xmlns:a16="http://schemas.microsoft.com/office/drawing/2014/main" id="{6E3DBDFD-B566-4D1F-B5BF-33B95BBDBDE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98035" y="76699"/>
            <a:ext cx="1884040" cy="107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25978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179665"/>
            <a:ext cx="7312925" cy="769441"/>
          </a:xfrm>
          <a:prstGeom prst="rect">
            <a:avLst/>
          </a:prstGeom>
          <a:noFill/>
        </p:spPr>
        <p:txBody>
          <a:bodyPr wrap="square">
            <a:spAutoFit/>
          </a:bodyPr>
          <a:lstStyle/>
          <a:p>
            <a:pPr lvl="0">
              <a:defRPr/>
            </a:pPr>
            <a:r>
              <a:rPr lang="fr-CA" sz="4400" b="1" dirty="0">
                <a:solidFill>
                  <a:srgbClr val="1B1A5A"/>
                </a:solidFill>
                <a:latin typeface="Arial Narrow" pitchFamily="34" charset="0"/>
                <a:cs typeface="Aharoni" panose="02010803020104030203" pitchFamily="2" charset="-79"/>
              </a:rPr>
              <a:t>Différents outils de dépistage</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241808"/>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18518B9-370C-4DB4-8CBC-4452DB137D12}"/>
              </a:ext>
            </a:extLst>
          </p:cNvPr>
          <p:cNvPicPr>
            <a:picLocks noChangeAspect="1"/>
          </p:cNvPicPr>
          <p:nvPr/>
        </p:nvPicPr>
        <p:blipFill>
          <a:blip r:embed="rId5"/>
          <a:stretch>
            <a:fillRect/>
          </a:stretch>
        </p:blipFill>
        <p:spPr>
          <a:xfrm>
            <a:off x="628650" y="1337856"/>
            <a:ext cx="7886700" cy="4897228"/>
          </a:xfrm>
          <a:prstGeom prst="rect">
            <a:avLst/>
          </a:prstGeom>
        </p:spPr>
      </p:pic>
      <p:pic>
        <p:nvPicPr>
          <p:cNvPr id="29" name="4E92DA43-5712-40E9-AFDC-2C1062C78C6F" descr="7646DFF2-B812-4635-AA57-5171E34E5A45@chrc">
            <a:extLst>
              <a:ext uri="{FF2B5EF4-FFF2-40B4-BE49-F238E27FC236}">
                <a16:creationId xmlns:a16="http://schemas.microsoft.com/office/drawing/2014/main" id="{18880CC7-6998-44CB-9075-608A13B24D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8035" y="76699"/>
            <a:ext cx="1884040" cy="107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3427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55448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304144" y="1147401"/>
            <a:ext cx="7593358" cy="1446550"/>
          </a:xfrm>
          <a:prstGeom prst="rect">
            <a:avLst/>
          </a:prstGeom>
        </p:spPr>
        <p:txBody>
          <a:bodyPr wrap="square">
            <a:spAutoFit/>
          </a:bodyPr>
          <a:lstStyle/>
          <a:p>
            <a:pPr algn="ctr">
              <a:defRPr/>
            </a:pPr>
            <a:r>
              <a:rPr lang="fr-CA" sz="2800" b="1" dirty="0">
                <a:solidFill>
                  <a:schemeClr val="bg1"/>
                </a:solidFill>
                <a:latin typeface="Arial Narrow" pitchFamily="34" charset="0"/>
                <a:cs typeface="Candara"/>
              </a:rPr>
              <a:t>Prescririez-VOUS un AOD à Winnie si une FA était détectée x 30 sec par un enregistreur ECG mobile (</a:t>
            </a:r>
            <a:r>
              <a:rPr lang="fr-CA" sz="2800" b="1" dirty="0" err="1">
                <a:solidFill>
                  <a:schemeClr val="bg1"/>
                </a:solidFill>
                <a:latin typeface="Arial Narrow" pitchFamily="34" charset="0"/>
                <a:cs typeface="Candara"/>
              </a:rPr>
              <a:t>Kardia</a:t>
            </a:r>
            <a:r>
              <a:rPr lang="fr-CA" sz="2800" b="1" dirty="0">
                <a:solidFill>
                  <a:schemeClr val="bg1"/>
                </a:solidFill>
                <a:latin typeface="Arial Narrow" pitchFamily="34" charset="0"/>
                <a:cs typeface="Candara"/>
              </a:rPr>
              <a:t>, </a:t>
            </a:r>
            <a:r>
              <a:rPr lang="fr-CA" sz="2800" b="1" dirty="0" err="1">
                <a:solidFill>
                  <a:schemeClr val="bg1"/>
                </a:solidFill>
                <a:latin typeface="Arial Narrow" pitchFamily="34" charset="0"/>
                <a:cs typeface="Candara"/>
              </a:rPr>
              <a:t>HeartCheck</a:t>
            </a:r>
            <a:r>
              <a:rPr lang="fr-CA" sz="2800" b="1" dirty="0">
                <a:solidFill>
                  <a:schemeClr val="bg1"/>
                </a:solidFill>
                <a:latin typeface="Arial Narrow" pitchFamily="34" charset="0"/>
                <a:cs typeface="Candara"/>
              </a:rPr>
              <a:t> ou équivalent</a:t>
            </a:r>
            <a:r>
              <a:rPr lang="fr-CA" sz="3200" b="1" dirty="0">
                <a:solidFill>
                  <a:schemeClr val="bg1"/>
                </a:solidFill>
                <a:latin typeface="Agency FB" panose="020B0503020202020204" pitchFamily="34" charset="0"/>
                <a:cs typeface="Candara"/>
              </a:rPr>
              <a:t>)</a:t>
            </a:r>
            <a:endParaRPr lang="en-CA" sz="3000" b="1" dirty="0">
              <a:solidFill>
                <a:prstClr val="white">
                  <a:lumMod val="95000"/>
                </a:prstClr>
              </a:solidFill>
              <a:latin typeface="Arial Narrow" panose="020B0606020202030204" pitchFamily="34" charset="0"/>
              <a:cs typeface="Candara"/>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71134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pic>
        <p:nvPicPr>
          <p:cNvPr id="3" name="Picture 2" descr="A close up of a device&#10;&#10;Description automatically generated">
            <a:extLst>
              <a:ext uri="{FF2B5EF4-FFF2-40B4-BE49-F238E27FC236}">
                <a16:creationId xmlns:a16="http://schemas.microsoft.com/office/drawing/2014/main" id="{188B653A-1A0C-4C2D-87B2-D445A04ECC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089" y="2945657"/>
            <a:ext cx="2869459" cy="2743200"/>
          </a:xfrm>
          <a:prstGeom prst="rect">
            <a:avLst/>
          </a:prstGeom>
        </p:spPr>
      </p:pic>
      <p:pic>
        <p:nvPicPr>
          <p:cNvPr id="11" name="Picture 10" descr="A close up of a logo&#10;&#10;Description automatically generated">
            <a:extLst>
              <a:ext uri="{FF2B5EF4-FFF2-40B4-BE49-F238E27FC236}">
                <a16:creationId xmlns:a16="http://schemas.microsoft.com/office/drawing/2014/main" id="{9C207FB0-055D-46FE-9A13-E2EF7E8A2D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26475" y="3753797"/>
            <a:ext cx="2869459" cy="2743200"/>
          </a:xfrm>
          <a:prstGeom prst="rect">
            <a:avLst/>
          </a:prstGeom>
        </p:spPr>
      </p:pic>
      <p:pic>
        <p:nvPicPr>
          <p:cNvPr id="14" name="Picture 13" descr="A close up of a sign&#10;&#10;Description automatically generated">
            <a:extLst>
              <a:ext uri="{FF2B5EF4-FFF2-40B4-BE49-F238E27FC236}">
                <a16:creationId xmlns:a16="http://schemas.microsoft.com/office/drawing/2014/main" id="{53004E90-C178-4E81-B0AA-30B4513D6A3D}"/>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7200"/>
                    </a14:imgEffect>
                  </a14:imgLayer>
                </a14:imgProps>
              </a:ext>
              <a:ext uri="{28A0092B-C50C-407E-A947-70E740481C1C}">
                <a14:useLocalDpi xmlns:a14="http://schemas.microsoft.com/office/drawing/2010/main" val="0"/>
              </a:ext>
            </a:extLst>
          </a:blip>
          <a:stretch>
            <a:fillRect/>
          </a:stretch>
        </p:blipFill>
        <p:spPr>
          <a:xfrm>
            <a:off x="-23322" y="73152"/>
            <a:ext cx="1466114" cy="3302058"/>
          </a:xfrm>
          <a:prstGeom prst="rect">
            <a:avLst/>
          </a:prstGeom>
        </p:spPr>
      </p:pic>
      <p:pic>
        <p:nvPicPr>
          <p:cNvPr id="15" name="4E92DA43-5712-40E9-AFDC-2C1062C78C6F" descr="7646DFF2-B812-4635-AA57-5171E34E5A45@chrc">
            <a:extLst>
              <a:ext uri="{FF2B5EF4-FFF2-40B4-BE49-F238E27FC236}">
                <a16:creationId xmlns:a16="http://schemas.microsoft.com/office/drawing/2014/main" id="{428E4A82-4970-491F-8C6C-CD960B9B2B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24169" y="81971"/>
            <a:ext cx="1673333" cy="953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0354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55448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304144" y="1282311"/>
            <a:ext cx="7593358" cy="1200329"/>
          </a:xfrm>
          <a:prstGeom prst="rect">
            <a:avLst/>
          </a:prstGeom>
        </p:spPr>
        <p:txBody>
          <a:bodyPr wrap="square">
            <a:spAutoFit/>
          </a:bodyPr>
          <a:lstStyle/>
          <a:p>
            <a:pPr algn="ctr">
              <a:defRPr/>
            </a:pPr>
            <a:r>
              <a:rPr lang="fr-MC" sz="2400" b="1" dirty="0">
                <a:solidFill>
                  <a:schemeClr val="bg1"/>
                </a:solidFill>
                <a:latin typeface="Arial Narrow" pitchFamily="34" charset="0"/>
                <a:cs typeface="Candara"/>
              </a:rPr>
              <a:t>Prescririez-VOUS un AOD à Winnie si une FASC était détectée par un moniteur cardiaque implantable (MCI)  (p. ex., « REVEAL ») si l’épisode de FA le plus long durait 1 heure?</a:t>
            </a:r>
            <a:endParaRPr lang="fr-MC" sz="2600" b="1" dirty="0">
              <a:solidFill>
                <a:prstClr val="white">
                  <a:lumMod val="95000"/>
                </a:prstClr>
              </a:solidFill>
              <a:latin typeface="Arial Narrow" panose="020B0606020202030204" pitchFamily="34" charset="0"/>
              <a:cs typeface="Candara"/>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71134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pic>
        <p:nvPicPr>
          <p:cNvPr id="3" name="Picture 2" descr="A close up of a device&#10;&#10;Description automatically generated">
            <a:extLst>
              <a:ext uri="{FF2B5EF4-FFF2-40B4-BE49-F238E27FC236}">
                <a16:creationId xmlns:a16="http://schemas.microsoft.com/office/drawing/2014/main" id="{188B653A-1A0C-4C2D-87B2-D445A04ECC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089" y="2945657"/>
            <a:ext cx="2869459" cy="2743200"/>
          </a:xfrm>
          <a:prstGeom prst="rect">
            <a:avLst/>
          </a:prstGeom>
        </p:spPr>
      </p:pic>
      <p:pic>
        <p:nvPicPr>
          <p:cNvPr id="11" name="Picture 10" descr="A close up of a logo&#10;&#10;Description automatically generated">
            <a:extLst>
              <a:ext uri="{FF2B5EF4-FFF2-40B4-BE49-F238E27FC236}">
                <a16:creationId xmlns:a16="http://schemas.microsoft.com/office/drawing/2014/main" id="{9C207FB0-055D-46FE-9A13-E2EF7E8A2D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26475" y="3753797"/>
            <a:ext cx="2869459" cy="2743200"/>
          </a:xfrm>
          <a:prstGeom prst="rect">
            <a:avLst/>
          </a:prstGeom>
        </p:spPr>
      </p:pic>
      <p:pic>
        <p:nvPicPr>
          <p:cNvPr id="14" name="Picture 13" descr="A close up of a sign&#10;&#10;Description automatically generated">
            <a:extLst>
              <a:ext uri="{FF2B5EF4-FFF2-40B4-BE49-F238E27FC236}">
                <a16:creationId xmlns:a16="http://schemas.microsoft.com/office/drawing/2014/main" id="{5D98F989-54A5-456A-B128-0F7B4C07E99F}"/>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7200"/>
                    </a14:imgEffect>
                  </a14:imgLayer>
                </a14:imgProps>
              </a:ext>
              <a:ext uri="{28A0092B-C50C-407E-A947-70E740481C1C}">
                <a14:useLocalDpi xmlns:a14="http://schemas.microsoft.com/office/drawing/2010/main" val="0"/>
              </a:ext>
            </a:extLst>
          </a:blip>
          <a:stretch>
            <a:fillRect/>
          </a:stretch>
        </p:blipFill>
        <p:spPr>
          <a:xfrm>
            <a:off x="-23322" y="82296"/>
            <a:ext cx="1466114" cy="3302058"/>
          </a:xfrm>
          <a:prstGeom prst="rect">
            <a:avLst/>
          </a:prstGeom>
        </p:spPr>
      </p:pic>
      <p:pic>
        <p:nvPicPr>
          <p:cNvPr id="15" name="4E92DA43-5712-40E9-AFDC-2C1062C78C6F" descr="7646DFF2-B812-4635-AA57-5171E34E5A45@chrc">
            <a:extLst>
              <a:ext uri="{FF2B5EF4-FFF2-40B4-BE49-F238E27FC236}">
                <a16:creationId xmlns:a16="http://schemas.microsoft.com/office/drawing/2014/main" id="{C9BB156C-AB8B-4FC6-9026-AED465D0694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24169" y="81971"/>
            <a:ext cx="1673333" cy="953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7535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192600"/>
            <a:ext cx="6544628" cy="769441"/>
          </a:xfrm>
          <a:prstGeom prst="rect">
            <a:avLst/>
          </a:prstGeom>
          <a:noFill/>
        </p:spPr>
        <p:txBody>
          <a:bodyPr wrap="square">
            <a:spAutoFit/>
          </a:bodyPr>
          <a:lstStyle/>
          <a:p>
            <a:pPr>
              <a:defRPr/>
            </a:pPr>
            <a:r>
              <a:rPr lang="fr-CA" sz="4400" b="1" dirty="0">
                <a:solidFill>
                  <a:srgbClr val="1B1A5A"/>
                </a:solidFill>
                <a:latin typeface="Arial Narrow" pitchFamily="34" charset="0"/>
                <a:cs typeface="Aharoni" panose="02010803020104030203" pitchFamily="2" charset="-79"/>
              </a:rPr>
              <a:t>La FASC est-elle fréquente?</a:t>
            </a:r>
            <a:endParaRPr lang="en-CA" sz="4400" b="1" dirty="0">
              <a:solidFill>
                <a:srgbClr val="183059"/>
              </a:solidFill>
              <a:latin typeface="Arial Narrow" panose="020B0606020202030204" pitchFamily="34" charset="0"/>
              <a:cs typeface="Aharoni" panose="02010803020104030203" pitchFamily="2" charset="-79"/>
            </a:endParaRP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241808"/>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39EF21A-C3B5-4E3A-A78E-47A9BD716B94}"/>
              </a:ext>
            </a:extLst>
          </p:cNvPr>
          <p:cNvSpPr/>
          <p:nvPr/>
        </p:nvSpPr>
        <p:spPr>
          <a:xfrm>
            <a:off x="221285" y="6417184"/>
            <a:ext cx="6059594" cy="261610"/>
          </a:xfrm>
          <a:prstGeom prst="rect">
            <a:avLst/>
          </a:prstGeom>
        </p:spPr>
        <p:txBody>
          <a:bodyPr wrap="square">
            <a:spAutoFit/>
          </a:bodyPr>
          <a:lstStyle/>
          <a:p>
            <a:r>
              <a:rPr lang="nl-NL" sz="1050" dirty="0">
                <a:solidFill>
                  <a:schemeClr val="bg1"/>
                </a:solidFill>
                <a:latin typeface="Arial Narrow" panose="020B0606020202030204" pitchFamily="34" charset="0"/>
                <a:cs typeface="Arial"/>
              </a:rPr>
              <a:t>ASSERT: Van Gelder IC, et al. Eur Heart J 2017; 38(17):1339-1344.</a:t>
            </a:r>
          </a:p>
        </p:txBody>
      </p:sp>
      <p:pic>
        <p:nvPicPr>
          <p:cNvPr id="2" name="Picture 1">
            <a:extLst>
              <a:ext uri="{FF2B5EF4-FFF2-40B4-BE49-F238E27FC236}">
                <a16:creationId xmlns:a16="http://schemas.microsoft.com/office/drawing/2014/main" id="{A7267BB7-7EC8-4BCC-ACE4-54AC5E7D746E}"/>
              </a:ext>
            </a:extLst>
          </p:cNvPr>
          <p:cNvPicPr>
            <a:picLocks noChangeAspect="1"/>
          </p:cNvPicPr>
          <p:nvPr/>
        </p:nvPicPr>
        <p:blipFill>
          <a:blip r:embed="rId5"/>
          <a:stretch>
            <a:fillRect/>
          </a:stretch>
        </p:blipFill>
        <p:spPr>
          <a:xfrm>
            <a:off x="355600" y="1521576"/>
            <a:ext cx="8432800" cy="4329800"/>
          </a:xfrm>
          <a:prstGeom prst="rect">
            <a:avLst/>
          </a:prstGeom>
        </p:spPr>
      </p:pic>
      <p:pic>
        <p:nvPicPr>
          <p:cNvPr id="10" name="4E92DA43-5712-40E9-AFDC-2C1062C78C6F" descr="7646DFF2-B812-4635-AA57-5171E34E5A45@chrc">
            <a:extLst>
              <a:ext uri="{FF2B5EF4-FFF2-40B4-BE49-F238E27FC236}">
                <a16:creationId xmlns:a16="http://schemas.microsoft.com/office/drawing/2014/main" id="{49A615B9-728D-4FD3-A381-D63DD111F9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8035" y="76699"/>
            <a:ext cx="1884040" cy="107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85468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243368"/>
            <a:ext cx="6889848" cy="646331"/>
          </a:xfrm>
          <a:prstGeom prst="rect">
            <a:avLst/>
          </a:prstGeom>
          <a:noFill/>
        </p:spPr>
        <p:txBody>
          <a:bodyPr wrap="square">
            <a:spAutoFit/>
          </a:bodyPr>
          <a:lstStyle/>
          <a:p>
            <a:pPr>
              <a:defRPr/>
            </a:pPr>
            <a:r>
              <a:rPr lang="en-CA" sz="3600" b="1" dirty="0">
                <a:solidFill>
                  <a:srgbClr val="183059"/>
                </a:solidFill>
                <a:latin typeface="Arial Narrow" panose="020B0606020202030204" pitchFamily="34" charset="0"/>
                <a:cs typeface="Aharoni" panose="02010803020104030203" pitchFamily="2" charset="-79"/>
              </a:rPr>
              <a:t>ASSERT-II : Incidence de la FASC</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19148" y="1292608"/>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39EF21A-C3B5-4E3A-A78E-47A9BD716B94}"/>
              </a:ext>
            </a:extLst>
          </p:cNvPr>
          <p:cNvSpPr/>
          <p:nvPr/>
        </p:nvSpPr>
        <p:spPr>
          <a:xfrm>
            <a:off x="221285" y="6417184"/>
            <a:ext cx="6059594" cy="261610"/>
          </a:xfrm>
          <a:prstGeom prst="rect">
            <a:avLst/>
          </a:prstGeom>
        </p:spPr>
        <p:txBody>
          <a:bodyPr wrap="square">
            <a:spAutoFit/>
          </a:bodyPr>
          <a:lstStyle/>
          <a:p>
            <a:r>
              <a:rPr lang="fr-FR" sz="1050" dirty="0">
                <a:solidFill>
                  <a:schemeClr val="bg1"/>
                </a:solidFill>
                <a:latin typeface="Arial Narrow" panose="020B0606020202030204" pitchFamily="34" charset="0"/>
                <a:cs typeface="Arial"/>
              </a:rPr>
              <a:t>Healey JS, et al. Circulation 2017; 136(14):1276-1283.. </a:t>
            </a:r>
            <a:endParaRPr lang="nl-NL" sz="1050" dirty="0">
              <a:solidFill>
                <a:schemeClr val="bg1"/>
              </a:solidFill>
              <a:latin typeface="Arial Narrow" panose="020B0606020202030204" pitchFamily="34" charset="0"/>
              <a:cs typeface="Arial"/>
            </a:endParaRPr>
          </a:p>
        </p:txBody>
      </p:sp>
      <p:grpSp>
        <p:nvGrpSpPr>
          <p:cNvPr id="62" name="Group 61">
            <a:extLst>
              <a:ext uri="{FF2B5EF4-FFF2-40B4-BE49-F238E27FC236}">
                <a16:creationId xmlns:a16="http://schemas.microsoft.com/office/drawing/2014/main" id="{1F074CB8-9489-4D4E-8363-99EE1E33D9E5}"/>
              </a:ext>
            </a:extLst>
          </p:cNvPr>
          <p:cNvGrpSpPr/>
          <p:nvPr/>
        </p:nvGrpSpPr>
        <p:grpSpPr>
          <a:xfrm>
            <a:off x="1275099" y="1891641"/>
            <a:ext cx="7688556" cy="3200400"/>
            <a:chOff x="1717999" y="1899731"/>
            <a:chExt cx="7688556" cy="3200400"/>
          </a:xfrm>
        </p:grpSpPr>
        <p:pic>
          <p:nvPicPr>
            <p:cNvPr id="7" name="Picture 6">
              <a:extLst>
                <a:ext uri="{FF2B5EF4-FFF2-40B4-BE49-F238E27FC236}">
                  <a16:creationId xmlns:a16="http://schemas.microsoft.com/office/drawing/2014/main" id="{83B66532-9795-4949-9745-06844270A28A}"/>
                </a:ext>
              </a:extLst>
            </p:cNvPr>
            <p:cNvPicPr>
              <a:picLocks noChangeAspect="1"/>
            </p:cNvPicPr>
            <p:nvPr/>
          </p:nvPicPr>
          <p:blipFill>
            <a:blip r:embed="rId5"/>
            <a:stretch>
              <a:fillRect/>
            </a:stretch>
          </p:blipFill>
          <p:spPr>
            <a:xfrm>
              <a:off x="1717999" y="1899731"/>
              <a:ext cx="4220887" cy="3200400"/>
            </a:xfrm>
            <a:prstGeom prst="rect">
              <a:avLst/>
            </a:prstGeom>
          </p:spPr>
        </p:pic>
        <p:sp>
          <p:nvSpPr>
            <p:cNvPr id="56" name="TextBox 55">
              <a:extLst>
                <a:ext uri="{FF2B5EF4-FFF2-40B4-BE49-F238E27FC236}">
                  <a16:creationId xmlns:a16="http://schemas.microsoft.com/office/drawing/2014/main" id="{923644EB-3F6F-4436-A287-72EA947A998C}"/>
                </a:ext>
              </a:extLst>
            </p:cNvPr>
            <p:cNvSpPr txBox="1"/>
            <p:nvPr/>
          </p:nvSpPr>
          <p:spPr>
            <a:xfrm>
              <a:off x="6040486" y="2210998"/>
              <a:ext cx="3366069" cy="338554"/>
            </a:xfrm>
            <a:prstGeom prst="rect">
              <a:avLst/>
            </a:prstGeom>
            <a:noFill/>
          </p:spPr>
          <p:txBody>
            <a:bodyPr wrap="square" rtlCol="0">
              <a:spAutoFit/>
            </a:bodyPr>
            <a:lstStyle/>
            <a:p>
              <a:r>
                <a:rPr lang="en-CA" sz="1600" b="1" dirty="0">
                  <a:solidFill>
                    <a:srgbClr val="000000"/>
                  </a:solidFill>
                  <a:latin typeface="Arial Narrow" panose="020B0606020202030204" pitchFamily="34" charset="0"/>
                  <a:cs typeface="Times New Roman" panose="02020603050405020304" pitchFamily="18" charset="0"/>
                </a:rPr>
                <a:t>34,4% (27,7% – 42,3%)</a:t>
              </a:r>
            </a:p>
          </p:txBody>
        </p:sp>
      </p:grpSp>
      <p:grpSp>
        <p:nvGrpSpPr>
          <p:cNvPr id="61" name="Group 60">
            <a:extLst>
              <a:ext uri="{FF2B5EF4-FFF2-40B4-BE49-F238E27FC236}">
                <a16:creationId xmlns:a16="http://schemas.microsoft.com/office/drawing/2014/main" id="{A5D929F8-8C45-4792-B11D-F51B24389938}"/>
              </a:ext>
            </a:extLst>
          </p:cNvPr>
          <p:cNvGrpSpPr/>
          <p:nvPr/>
        </p:nvGrpSpPr>
        <p:grpSpPr>
          <a:xfrm>
            <a:off x="1243072" y="1854110"/>
            <a:ext cx="6995137" cy="3200400"/>
            <a:chOff x="1719522" y="1974924"/>
            <a:chExt cx="6995137" cy="3200400"/>
          </a:xfrm>
        </p:grpSpPr>
        <p:pic>
          <p:nvPicPr>
            <p:cNvPr id="34" name="Picture 33">
              <a:extLst>
                <a:ext uri="{FF2B5EF4-FFF2-40B4-BE49-F238E27FC236}">
                  <a16:creationId xmlns:a16="http://schemas.microsoft.com/office/drawing/2014/main" id="{C1D5CD72-FA65-4C1D-9E03-0013CB804775}"/>
                </a:ext>
              </a:extLst>
            </p:cNvPr>
            <p:cNvPicPr>
              <a:picLocks noChangeAspect="1"/>
            </p:cNvPicPr>
            <p:nvPr/>
          </p:nvPicPr>
          <p:blipFill>
            <a:blip r:embed="rId6"/>
            <a:stretch>
              <a:fillRect/>
            </a:stretch>
          </p:blipFill>
          <p:spPr>
            <a:xfrm>
              <a:off x="1719522" y="1974924"/>
              <a:ext cx="4219364" cy="3200400"/>
            </a:xfrm>
            <a:prstGeom prst="rect">
              <a:avLst/>
            </a:prstGeom>
          </p:spPr>
        </p:pic>
        <p:sp>
          <p:nvSpPr>
            <p:cNvPr id="57" name="TextBox 56">
              <a:extLst>
                <a:ext uri="{FF2B5EF4-FFF2-40B4-BE49-F238E27FC236}">
                  <a16:creationId xmlns:a16="http://schemas.microsoft.com/office/drawing/2014/main" id="{53CBA607-2318-453E-85FC-2B6E88C8EDB5}"/>
                </a:ext>
              </a:extLst>
            </p:cNvPr>
            <p:cNvSpPr txBox="1"/>
            <p:nvPr/>
          </p:nvSpPr>
          <p:spPr>
            <a:xfrm>
              <a:off x="6040486" y="2860819"/>
              <a:ext cx="2674173" cy="338554"/>
            </a:xfrm>
            <a:prstGeom prst="rect">
              <a:avLst/>
            </a:prstGeom>
            <a:noFill/>
          </p:spPr>
          <p:txBody>
            <a:bodyPr wrap="square" rtlCol="0">
              <a:spAutoFit/>
            </a:bodyPr>
            <a:lstStyle/>
            <a:p>
              <a:r>
                <a:rPr lang="en-CA" sz="1600" b="1" dirty="0">
                  <a:solidFill>
                    <a:srgbClr val="5A7692"/>
                  </a:solidFill>
                  <a:latin typeface="Arial Narrow" panose="020B0606020202030204" pitchFamily="34" charset="0"/>
                  <a:cs typeface="Times New Roman" panose="02020603050405020304" pitchFamily="18" charset="0"/>
                </a:rPr>
                <a:t>21,8% (16,7% – 27,8%)</a:t>
              </a:r>
            </a:p>
          </p:txBody>
        </p:sp>
      </p:grpSp>
      <p:grpSp>
        <p:nvGrpSpPr>
          <p:cNvPr id="59" name="Group 58">
            <a:extLst>
              <a:ext uri="{FF2B5EF4-FFF2-40B4-BE49-F238E27FC236}">
                <a16:creationId xmlns:a16="http://schemas.microsoft.com/office/drawing/2014/main" id="{83A171C4-095A-4734-84D0-7C576306B8CB}"/>
              </a:ext>
            </a:extLst>
          </p:cNvPr>
          <p:cNvGrpSpPr/>
          <p:nvPr/>
        </p:nvGrpSpPr>
        <p:grpSpPr>
          <a:xfrm>
            <a:off x="1275099" y="1845866"/>
            <a:ext cx="6613415" cy="3200400"/>
            <a:chOff x="1819333" y="1899731"/>
            <a:chExt cx="6613415" cy="3200400"/>
          </a:xfrm>
        </p:grpSpPr>
        <p:sp>
          <p:nvSpPr>
            <p:cNvPr id="15" name="TextBox 14">
              <a:extLst>
                <a:ext uri="{FF2B5EF4-FFF2-40B4-BE49-F238E27FC236}">
                  <a16:creationId xmlns:a16="http://schemas.microsoft.com/office/drawing/2014/main" id="{8B7BE686-9DC0-42BF-A326-2CF36618DCAF}"/>
                </a:ext>
              </a:extLst>
            </p:cNvPr>
            <p:cNvSpPr txBox="1"/>
            <p:nvPr/>
          </p:nvSpPr>
          <p:spPr>
            <a:xfrm>
              <a:off x="6040486" y="3725322"/>
              <a:ext cx="2392262" cy="338554"/>
            </a:xfrm>
            <a:prstGeom prst="rect">
              <a:avLst/>
            </a:prstGeom>
            <a:noFill/>
          </p:spPr>
          <p:txBody>
            <a:bodyPr wrap="square" rtlCol="0">
              <a:spAutoFit/>
            </a:bodyPr>
            <a:lstStyle/>
            <a:p>
              <a:r>
                <a:rPr lang="en-CA" sz="1600" b="1" dirty="0">
                  <a:solidFill>
                    <a:srgbClr val="356AAB"/>
                  </a:solidFill>
                  <a:latin typeface="Arial Narrow" panose="020B0606020202030204" pitchFamily="34" charset="0"/>
                  <a:cs typeface="Times New Roman" panose="02020603050405020304" pitchFamily="18" charset="0"/>
                </a:rPr>
                <a:t>7,1% (4,5% – 10,6%)</a:t>
              </a:r>
            </a:p>
          </p:txBody>
        </p:sp>
        <p:pic>
          <p:nvPicPr>
            <p:cNvPr id="44" name="Picture 43">
              <a:extLst>
                <a:ext uri="{FF2B5EF4-FFF2-40B4-BE49-F238E27FC236}">
                  <a16:creationId xmlns:a16="http://schemas.microsoft.com/office/drawing/2014/main" id="{67FC5E1C-8830-4A58-88A5-0CEE3F5D3AE9}"/>
                </a:ext>
              </a:extLst>
            </p:cNvPr>
            <p:cNvPicPr>
              <a:picLocks noChangeAspect="1"/>
            </p:cNvPicPr>
            <p:nvPr/>
          </p:nvPicPr>
          <p:blipFill>
            <a:blip r:embed="rId7"/>
            <a:stretch>
              <a:fillRect/>
            </a:stretch>
          </p:blipFill>
          <p:spPr>
            <a:xfrm>
              <a:off x="1819333" y="1899731"/>
              <a:ext cx="4219364" cy="3200400"/>
            </a:xfrm>
            <a:prstGeom prst="rect">
              <a:avLst/>
            </a:prstGeom>
          </p:spPr>
        </p:pic>
      </p:grpSp>
      <p:grpSp>
        <p:nvGrpSpPr>
          <p:cNvPr id="55" name="Group 54">
            <a:extLst>
              <a:ext uri="{FF2B5EF4-FFF2-40B4-BE49-F238E27FC236}">
                <a16:creationId xmlns:a16="http://schemas.microsoft.com/office/drawing/2014/main" id="{A1E8884B-A633-4BD8-8A4D-CA96691D8C5A}"/>
              </a:ext>
            </a:extLst>
          </p:cNvPr>
          <p:cNvGrpSpPr/>
          <p:nvPr/>
        </p:nvGrpSpPr>
        <p:grpSpPr>
          <a:xfrm>
            <a:off x="1271790" y="1833166"/>
            <a:ext cx="6488706" cy="3200400"/>
            <a:chOff x="1820341" y="1967798"/>
            <a:chExt cx="6488706" cy="3200400"/>
          </a:xfrm>
        </p:grpSpPr>
        <p:pic>
          <p:nvPicPr>
            <p:cNvPr id="54" name="Picture 53" descr="A close up of a map&#10;&#10;Description automatically generated">
              <a:extLst>
                <a:ext uri="{FF2B5EF4-FFF2-40B4-BE49-F238E27FC236}">
                  <a16:creationId xmlns:a16="http://schemas.microsoft.com/office/drawing/2014/main" id="{3AB3DF95-C357-4B59-8EEA-102A29A8B9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20341" y="1967798"/>
              <a:ext cx="4217347" cy="3200400"/>
            </a:xfrm>
            <a:prstGeom prst="rect">
              <a:avLst/>
            </a:prstGeom>
          </p:spPr>
        </p:pic>
        <p:sp>
          <p:nvSpPr>
            <p:cNvPr id="58" name="TextBox 57">
              <a:extLst>
                <a:ext uri="{FF2B5EF4-FFF2-40B4-BE49-F238E27FC236}">
                  <a16:creationId xmlns:a16="http://schemas.microsoft.com/office/drawing/2014/main" id="{B64BED81-027A-4371-9F20-B3614812FD21}"/>
                </a:ext>
              </a:extLst>
            </p:cNvPr>
            <p:cNvSpPr txBox="1"/>
            <p:nvPr/>
          </p:nvSpPr>
          <p:spPr>
            <a:xfrm>
              <a:off x="6033041" y="4162486"/>
              <a:ext cx="2276006" cy="338554"/>
            </a:xfrm>
            <a:prstGeom prst="rect">
              <a:avLst/>
            </a:prstGeom>
            <a:noFill/>
          </p:spPr>
          <p:txBody>
            <a:bodyPr wrap="square" rtlCol="0">
              <a:spAutoFit/>
            </a:bodyPr>
            <a:lstStyle/>
            <a:p>
              <a:r>
                <a:rPr lang="en-CA" sz="1600" b="1" dirty="0">
                  <a:solidFill>
                    <a:srgbClr val="61D0DC"/>
                  </a:solidFill>
                  <a:latin typeface="Arial Narrow" panose="020B0606020202030204" pitchFamily="34" charset="0"/>
                  <a:cs typeface="Times New Roman" panose="02020603050405020304" pitchFamily="18" charset="0"/>
                </a:rPr>
                <a:t>2,7% (1,2% – 5,0%)</a:t>
              </a:r>
            </a:p>
          </p:txBody>
        </p:sp>
      </p:grpSp>
      <p:sp>
        <p:nvSpPr>
          <p:cNvPr id="2" name="ZoneTexte 1"/>
          <p:cNvSpPr txBox="1"/>
          <p:nvPr/>
        </p:nvSpPr>
        <p:spPr>
          <a:xfrm>
            <a:off x="101778" y="5071097"/>
            <a:ext cx="4320413" cy="1815882"/>
          </a:xfrm>
          <a:prstGeom prst="rect">
            <a:avLst/>
          </a:prstGeom>
          <a:noFill/>
        </p:spPr>
        <p:txBody>
          <a:bodyPr wrap="none" rtlCol="0">
            <a:spAutoFit/>
          </a:bodyPr>
          <a:lstStyle/>
          <a:p>
            <a:r>
              <a:rPr lang="fr-CA" sz="1600" b="1" dirty="0">
                <a:latin typeface="Arial Narrow" panose="020B0606020202030204" pitchFamily="34" charset="0"/>
              </a:rPr>
              <a:t>SCAF: FASC</a:t>
            </a:r>
          </a:p>
          <a:p>
            <a:r>
              <a:rPr lang="fr-CA" sz="1600" b="1" dirty="0">
                <a:latin typeface="Arial Narrow" panose="020B0606020202030204" pitchFamily="34" charset="0"/>
              </a:rPr>
              <a:t>Cumulative incidence (%): Incidence cumulative (%)</a:t>
            </a:r>
          </a:p>
          <a:p>
            <a:r>
              <a:rPr lang="fr-CA" sz="1600" b="1" dirty="0" err="1">
                <a:latin typeface="Arial Narrow" panose="020B0606020202030204" pitchFamily="34" charset="0"/>
              </a:rPr>
              <a:t>Months</a:t>
            </a:r>
            <a:r>
              <a:rPr lang="fr-CA" sz="1600" b="1" dirty="0">
                <a:latin typeface="Arial Narrow" panose="020B0606020202030204" pitchFamily="34" charset="0"/>
              </a:rPr>
              <a:t> of Follow-up: Mois de suivi</a:t>
            </a:r>
          </a:p>
          <a:p>
            <a:r>
              <a:rPr lang="fr-CA" sz="1600" b="1" dirty="0" err="1">
                <a:latin typeface="Arial Narrow" panose="020B0606020202030204" pitchFamily="34" charset="0"/>
              </a:rPr>
              <a:t>Hours</a:t>
            </a:r>
            <a:r>
              <a:rPr lang="fr-CA" sz="1600" b="1" dirty="0">
                <a:latin typeface="Arial Narrow" panose="020B0606020202030204" pitchFamily="34" charset="0"/>
              </a:rPr>
              <a:t>: heures</a:t>
            </a:r>
          </a:p>
          <a:p>
            <a:endParaRPr lang="fr-CA" sz="1600" b="1" dirty="0">
              <a:latin typeface="Arial Narrow" panose="020B0606020202030204" pitchFamily="34" charset="0"/>
            </a:endParaRPr>
          </a:p>
          <a:p>
            <a:endParaRPr lang="fr-CA" sz="1600" b="1" dirty="0">
              <a:latin typeface="Arial Narrow" panose="020B0606020202030204" pitchFamily="34" charset="0"/>
            </a:endParaRPr>
          </a:p>
          <a:p>
            <a:endParaRPr lang="fr-FR" sz="1600" b="1" dirty="0">
              <a:latin typeface="Arial Narrow" panose="020B0606020202030204" pitchFamily="34" charset="0"/>
            </a:endParaRPr>
          </a:p>
        </p:txBody>
      </p:sp>
      <p:pic>
        <p:nvPicPr>
          <p:cNvPr id="24" name="4E92DA43-5712-40E9-AFDC-2C1062C78C6F" descr="7646DFF2-B812-4635-AA57-5171E34E5A45@chrc">
            <a:extLst>
              <a:ext uri="{FF2B5EF4-FFF2-40B4-BE49-F238E27FC236}">
                <a16:creationId xmlns:a16="http://schemas.microsoft.com/office/drawing/2014/main" id="{41E2816E-B37D-46BA-9B33-F4E7800392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8035" y="76699"/>
            <a:ext cx="1884040" cy="107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3655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0"/>
            <a:ext cx="6544628" cy="1200329"/>
          </a:xfrm>
          <a:prstGeom prst="rect">
            <a:avLst/>
          </a:prstGeom>
          <a:noFill/>
        </p:spPr>
        <p:txBody>
          <a:bodyPr wrap="square">
            <a:spAutoFit/>
          </a:bodyPr>
          <a:lstStyle/>
          <a:p>
            <a:pPr lvl="0">
              <a:defRPr/>
            </a:pPr>
            <a:r>
              <a:rPr lang="fr-FR" sz="3600" b="1" dirty="0">
                <a:solidFill>
                  <a:srgbClr val="1B1A5A"/>
                </a:solidFill>
                <a:latin typeface="Arial Narrow" pitchFamily="34" charset="0"/>
                <a:cs typeface="Aharoni" panose="02010803020104030203" pitchFamily="2" charset="-79"/>
              </a:rPr>
              <a:t>Risque d’AVC/ES selon la durée </a:t>
            </a:r>
          </a:p>
          <a:p>
            <a:pPr lvl="0">
              <a:defRPr/>
            </a:pPr>
            <a:r>
              <a:rPr lang="fr-FR" sz="3600" b="1" dirty="0">
                <a:solidFill>
                  <a:srgbClr val="1B1A5A"/>
                </a:solidFill>
                <a:latin typeface="Arial Narrow" pitchFamily="34" charset="0"/>
                <a:cs typeface="Aharoni" panose="02010803020104030203" pitchFamily="2" charset="-79"/>
              </a:rPr>
              <a:t>de la FASC </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241808"/>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39EF21A-C3B5-4E3A-A78E-47A9BD716B94}"/>
              </a:ext>
            </a:extLst>
          </p:cNvPr>
          <p:cNvSpPr/>
          <p:nvPr/>
        </p:nvSpPr>
        <p:spPr>
          <a:xfrm>
            <a:off x="221285" y="6417184"/>
            <a:ext cx="6059594" cy="261610"/>
          </a:xfrm>
          <a:prstGeom prst="rect">
            <a:avLst/>
          </a:prstGeom>
        </p:spPr>
        <p:txBody>
          <a:bodyPr wrap="square">
            <a:spAutoFit/>
          </a:bodyPr>
          <a:lstStyle/>
          <a:p>
            <a:r>
              <a:rPr lang="nl-NL" sz="1050" dirty="0">
                <a:solidFill>
                  <a:schemeClr val="bg1"/>
                </a:solidFill>
                <a:latin typeface="Arial Narrow" panose="020B0606020202030204" pitchFamily="34" charset="0"/>
                <a:cs typeface="Arial"/>
              </a:rPr>
              <a:t>ASSERT: Van Gelder IC, et al. Eur Heart J 2017; 38(17):1339-1344.</a:t>
            </a:r>
          </a:p>
        </p:txBody>
      </p:sp>
      <p:sp>
        <p:nvSpPr>
          <p:cNvPr id="22" name="Content Placeholder 2">
            <a:extLst>
              <a:ext uri="{FF2B5EF4-FFF2-40B4-BE49-F238E27FC236}">
                <a16:creationId xmlns:a16="http://schemas.microsoft.com/office/drawing/2014/main" id="{9E20F74F-09C7-4E28-AA41-E366F54FE246}"/>
              </a:ext>
            </a:extLst>
          </p:cNvPr>
          <p:cNvSpPr>
            <a:spLocks noGrp="1"/>
          </p:cNvSpPr>
          <p:nvPr>
            <p:ph idx="1"/>
          </p:nvPr>
        </p:nvSpPr>
        <p:spPr>
          <a:xfrm>
            <a:off x="464695" y="5468707"/>
            <a:ext cx="8259580" cy="759408"/>
          </a:xfrm>
        </p:spPr>
        <p:txBody>
          <a:bodyPr>
            <a:normAutofit fontScale="92500" lnSpcReduction="20000"/>
          </a:bodyPr>
          <a:lstStyle/>
          <a:p>
            <a:pPr marL="0" lvl="0" indent="0" algn="ctr">
              <a:spcBef>
                <a:spcPts val="300"/>
              </a:spcBef>
              <a:buClr>
                <a:srgbClr val="5BCCDF"/>
              </a:buClr>
              <a:buNone/>
            </a:pPr>
            <a:r>
              <a:rPr lang="fr-FR" sz="1800" b="1" dirty="0">
                <a:solidFill>
                  <a:srgbClr val="356AC1"/>
                </a:solidFill>
                <a:latin typeface="Arial Narrow" pitchFamily="34" charset="0"/>
              </a:rPr>
              <a:t>Le risque d’AVC dans l’étude ASSERT est observé principalement chez les patients dont la FASC dure &gt; 24 heures. Chez eux, le risque est d’environ 5 % par an – comme pour la FA clinique.</a:t>
            </a:r>
          </a:p>
        </p:txBody>
      </p:sp>
      <p:pic>
        <p:nvPicPr>
          <p:cNvPr id="3" name="Picture 2">
            <a:extLst>
              <a:ext uri="{FF2B5EF4-FFF2-40B4-BE49-F238E27FC236}">
                <a16:creationId xmlns:a16="http://schemas.microsoft.com/office/drawing/2014/main" id="{535409DE-5727-4B1E-A8B3-7C4D3C3F598F}"/>
              </a:ext>
            </a:extLst>
          </p:cNvPr>
          <p:cNvPicPr>
            <a:picLocks noChangeAspect="1"/>
          </p:cNvPicPr>
          <p:nvPr/>
        </p:nvPicPr>
        <p:blipFill>
          <a:blip r:embed="rId5"/>
          <a:stretch>
            <a:fillRect/>
          </a:stretch>
        </p:blipFill>
        <p:spPr>
          <a:xfrm>
            <a:off x="2091720" y="1379722"/>
            <a:ext cx="5163760" cy="3127519"/>
          </a:xfrm>
          <a:prstGeom prst="rect">
            <a:avLst/>
          </a:prstGeom>
        </p:spPr>
      </p:pic>
      <p:graphicFrame>
        <p:nvGraphicFramePr>
          <p:cNvPr id="13" name="Table 12">
            <a:extLst>
              <a:ext uri="{FF2B5EF4-FFF2-40B4-BE49-F238E27FC236}">
                <a16:creationId xmlns:a16="http://schemas.microsoft.com/office/drawing/2014/main" id="{C6C6FDC0-4545-4C37-8CF4-C729B2DA6A42}"/>
              </a:ext>
            </a:extLst>
          </p:cNvPr>
          <p:cNvGraphicFramePr>
            <a:graphicFrameLocks noGrp="1"/>
          </p:cNvGraphicFramePr>
          <p:nvPr>
            <p:extLst>
              <p:ext uri="{D42A27DB-BD31-4B8C-83A1-F6EECF244321}">
                <p14:modId xmlns:p14="http://schemas.microsoft.com/office/powerpoint/2010/main" val="1274912001"/>
              </p:ext>
            </p:extLst>
          </p:nvPr>
        </p:nvGraphicFramePr>
        <p:xfrm>
          <a:off x="1630906" y="4303836"/>
          <a:ext cx="5767692" cy="1036697"/>
        </p:xfrm>
        <a:graphic>
          <a:graphicData uri="http://schemas.openxmlformats.org/drawingml/2006/table">
            <a:tbl>
              <a:tblPr firstRow="1" bandRow="1"/>
              <a:tblGrid>
                <a:gridCol w="1005840">
                  <a:extLst>
                    <a:ext uri="{9D8B030D-6E8A-4147-A177-3AD203B41FA5}">
                      <a16:colId xmlns:a16="http://schemas.microsoft.com/office/drawing/2014/main" val="20000"/>
                    </a:ext>
                  </a:extLst>
                </a:gridCol>
                <a:gridCol w="434298">
                  <a:extLst>
                    <a:ext uri="{9D8B030D-6E8A-4147-A177-3AD203B41FA5}">
                      <a16:colId xmlns:a16="http://schemas.microsoft.com/office/drawing/2014/main" val="20001"/>
                    </a:ext>
                  </a:extLst>
                </a:gridCol>
                <a:gridCol w="618222">
                  <a:extLst>
                    <a:ext uri="{9D8B030D-6E8A-4147-A177-3AD203B41FA5}">
                      <a16:colId xmlns:a16="http://schemas.microsoft.com/office/drawing/2014/main" val="20002"/>
                    </a:ext>
                  </a:extLst>
                </a:gridCol>
                <a:gridCol w="618222">
                  <a:extLst>
                    <a:ext uri="{9D8B030D-6E8A-4147-A177-3AD203B41FA5}">
                      <a16:colId xmlns:a16="http://schemas.microsoft.com/office/drawing/2014/main" val="20003"/>
                    </a:ext>
                  </a:extLst>
                </a:gridCol>
                <a:gridCol w="618222">
                  <a:extLst>
                    <a:ext uri="{9D8B030D-6E8A-4147-A177-3AD203B41FA5}">
                      <a16:colId xmlns:a16="http://schemas.microsoft.com/office/drawing/2014/main" val="20004"/>
                    </a:ext>
                  </a:extLst>
                </a:gridCol>
                <a:gridCol w="618222">
                  <a:extLst>
                    <a:ext uri="{9D8B030D-6E8A-4147-A177-3AD203B41FA5}">
                      <a16:colId xmlns:a16="http://schemas.microsoft.com/office/drawing/2014/main" val="20005"/>
                    </a:ext>
                  </a:extLst>
                </a:gridCol>
                <a:gridCol w="618222">
                  <a:extLst>
                    <a:ext uri="{9D8B030D-6E8A-4147-A177-3AD203B41FA5}">
                      <a16:colId xmlns:a16="http://schemas.microsoft.com/office/drawing/2014/main" val="20006"/>
                    </a:ext>
                  </a:extLst>
                </a:gridCol>
                <a:gridCol w="618222">
                  <a:extLst>
                    <a:ext uri="{9D8B030D-6E8A-4147-A177-3AD203B41FA5}">
                      <a16:colId xmlns:a16="http://schemas.microsoft.com/office/drawing/2014/main" val="20007"/>
                    </a:ext>
                  </a:extLst>
                </a:gridCol>
                <a:gridCol w="618222">
                  <a:extLst>
                    <a:ext uri="{9D8B030D-6E8A-4147-A177-3AD203B41FA5}">
                      <a16:colId xmlns:a16="http://schemas.microsoft.com/office/drawing/2014/main" val="20008"/>
                    </a:ext>
                  </a:extLst>
                </a:gridCol>
              </a:tblGrid>
              <a:tr h="209711">
                <a:tc gridSpan="9">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CA" sz="1000" b="1" dirty="0" err="1">
                          <a:latin typeface="Arial Narrow" panose="020B0606020202030204" pitchFamily="34" charset="0"/>
                        </a:rPr>
                        <a:t>Nbre</a:t>
                      </a:r>
                      <a:r>
                        <a:rPr lang="en-CA" sz="1000" b="1" dirty="0">
                          <a:latin typeface="Arial Narrow" panose="020B0606020202030204" pitchFamily="34" charset="0"/>
                        </a:rPr>
                        <a:t> à </a:t>
                      </a:r>
                      <a:r>
                        <a:rPr lang="en-CA" sz="1000" b="1" dirty="0" err="1">
                          <a:latin typeface="Arial Narrow" panose="020B0606020202030204" pitchFamily="34" charset="0"/>
                        </a:rPr>
                        <a:t>risque</a:t>
                      </a:r>
                      <a:endParaRPr lang="en-CA" sz="1000" b="1" dirty="0">
                        <a:latin typeface="Arial Narrow" panose="020B0606020202030204" pitchFamily="34" charset="0"/>
                      </a:endParaRPr>
                    </a:p>
                  </a:txBody>
                  <a:tcPr marL="0" marR="0" marT="0" marB="0" anchor="ctr">
                    <a:lnL>
                      <a:noFill/>
                    </a:lnL>
                    <a:lnR>
                      <a:noFill/>
                    </a:lnR>
                    <a:lnT>
                      <a:noFill/>
                    </a:lnT>
                    <a:lnB w="635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CA" sz="1000" dirty="0"/>
                    </a:p>
                  </a:txBody>
                  <a:tcPr anchor="ctr">
                    <a:solidFill>
                      <a:schemeClr val="bg1"/>
                    </a:solidFill>
                  </a:tcPr>
                </a:tc>
                <a:tc hMerge="1">
                  <a:txBody>
                    <a:bodyPr/>
                    <a:lstStyle/>
                    <a:p>
                      <a:pPr algn="ctr"/>
                      <a:endParaRPr lang="en-CA" sz="1000"/>
                    </a:p>
                  </a:txBody>
                  <a:tcPr anchor="ctr">
                    <a:solidFill>
                      <a:schemeClr val="bg1"/>
                    </a:solidFill>
                  </a:tcPr>
                </a:tc>
                <a:tc hMerge="1">
                  <a:txBody>
                    <a:bodyPr/>
                    <a:lstStyle/>
                    <a:p>
                      <a:pPr algn="ctr"/>
                      <a:endParaRPr lang="en-CA" sz="1000"/>
                    </a:p>
                  </a:txBody>
                  <a:tcPr anchor="ctr">
                    <a:solidFill>
                      <a:schemeClr val="bg1"/>
                    </a:solidFill>
                  </a:tcPr>
                </a:tc>
                <a:tc hMerge="1">
                  <a:txBody>
                    <a:bodyPr/>
                    <a:lstStyle/>
                    <a:p>
                      <a:pPr algn="ctr"/>
                      <a:endParaRPr lang="en-CA" sz="1000"/>
                    </a:p>
                  </a:txBody>
                  <a:tcPr anchor="ctr">
                    <a:solidFill>
                      <a:schemeClr val="bg1"/>
                    </a:solidFill>
                  </a:tcPr>
                </a:tc>
                <a:tc hMerge="1">
                  <a:txBody>
                    <a:bodyPr/>
                    <a:lstStyle/>
                    <a:p>
                      <a:pPr algn="ctr"/>
                      <a:endParaRPr lang="en-CA" sz="1000"/>
                    </a:p>
                  </a:txBody>
                  <a:tcPr anchor="ctr">
                    <a:solidFill>
                      <a:schemeClr val="bg1"/>
                    </a:solidFill>
                  </a:tcPr>
                </a:tc>
                <a:tc hMerge="1">
                  <a:txBody>
                    <a:bodyPr/>
                    <a:lstStyle/>
                    <a:p>
                      <a:pPr algn="ctr"/>
                      <a:endParaRPr lang="en-CA" sz="1000"/>
                    </a:p>
                  </a:txBody>
                  <a:tcPr anchor="ctr">
                    <a:solidFill>
                      <a:schemeClr val="bg1"/>
                    </a:solidFill>
                  </a:tcPr>
                </a:tc>
                <a:tc hMerge="1">
                  <a:txBody>
                    <a:bodyPr/>
                    <a:lstStyle/>
                    <a:p>
                      <a:pPr algn="ctr"/>
                      <a:endParaRPr lang="en-CA" sz="1000"/>
                    </a:p>
                  </a:txBody>
                  <a:tcPr anchor="ctr">
                    <a:solidFill>
                      <a:schemeClr val="bg1"/>
                    </a:solidFill>
                  </a:tcPr>
                </a:tc>
                <a:tc hMerge="1">
                  <a:txBody>
                    <a:bodyPr/>
                    <a:lstStyle/>
                    <a:p>
                      <a:pPr algn="ctr"/>
                      <a:endParaRPr lang="en-CA" sz="1000" dirty="0"/>
                    </a:p>
                  </a:txBody>
                  <a:tcPr anchor="ctr">
                    <a:solidFill>
                      <a:schemeClr val="bg1"/>
                    </a:solidFill>
                  </a:tcPr>
                </a:tc>
                <a:extLst>
                  <a:ext uri="{0D108BD9-81ED-4DB2-BD59-A6C34878D82A}">
                    <a16:rowId xmlns:a16="http://schemas.microsoft.com/office/drawing/2014/main" val="10000"/>
                  </a:ext>
                </a:extLst>
              </a:tr>
              <a:tr h="209711">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CA" sz="1000" dirty="0">
                          <a:latin typeface="Arial Narrow" panose="020B0606020202030204" pitchFamily="34" charset="0"/>
                        </a:rPr>
                        <a:t>Absence de FASC</a:t>
                      </a:r>
                    </a:p>
                  </a:txBody>
                  <a:tcPr marL="0" marR="0" marT="0" marB="0" anchor="ctr">
                    <a:lnL>
                      <a:noFill/>
                    </a:lnL>
                    <a:lnR>
                      <a:noFill/>
                    </a:lnR>
                    <a:lnT w="6350" cap="flat" cmpd="sng" algn="ctr">
                      <a:solidFill>
                        <a:sysClr val="window" lastClr="FFFFFF">
                          <a:lumMod val="65000"/>
                        </a:sysClr>
                      </a:solidFill>
                      <a:prstDash val="solid"/>
                      <a:round/>
                      <a:headEnd type="none" w="med" len="med"/>
                      <a:tailEnd type="none" w="med" len="med"/>
                    </a:lnT>
                    <a:lnB w="635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CA" sz="1000" dirty="0">
                          <a:latin typeface="Arial Narrow" panose="020B0606020202030204" pitchFamily="34" charset="0"/>
                        </a:rPr>
                        <a:t>2,455</a:t>
                      </a:r>
                    </a:p>
                  </a:txBody>
                  <a:tcPr marL="0" marR="0" marT="0" marB="0" anchor="ctr">
                    <a:lnL>
                      <a:noFill/>
                    </a:lnL>
                    <a:lnR>
                      <a:noFill/>
                    </a:lnR>
                    <a:lnT w="6350" cap="flat" cmpd="sng" algn="ctr">
                      <a:solidFill>
                        <a:sysClr val="window" lastClr="FFFFFF">
                          <a:lumMod val="65000"/>
                        </a:sysClr>
                      </a:solidFill>
                      <a:prstDash val="solid"/>
                      <a:round/>
                      <a:headEnd type="none" w="med" len="med"/>
                      <a:tailEnd type="none" w="med" len="med"/>
                    </a:lnT>
                    <a:lnB w="635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CA" sz="1000" dirty="0">
                          <a:latin typeface="Arial Narrow" panose="020B0606020202030204" pitchFamily="34" charset="0"/>
                        </a:rPr>
                        <a:t>1,926</a:t>
                      </a:r>
                    </a:p>
                  </a:txBody>
                  <a:tcPr marL="0" marR="0" marT="0" marB="0" anchor="ctr">
                    <a:lnL>
                      <a:noFill/>
                    </a:lnL>
                    <a:lnR>
                      <a:noFill/>
                    </a:lnR>
                    <a:lnT w="6350" cap="flat" cmpd="sng" algn="ctr">
                      <a:solidFill>
                        <a:sysClr val="window" lastClr="FFFFFF">
                          <a:lumMod val="65000"/>
                        </a:sysClr>
                      </a:solidFill>
                      <a:prstDash val="solid"/>
                      <a:round/>
                      <a:headEnd type="none" w="med" len="med"/>
                      <a:tailEnd type="none" w="med" len="med"/>
                    </a:lnT>
                    <a:lnB w="635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CA" sz="1000" dirty="0">
                          <a:latin typeface="Arial Narrow" panose="020B0606020202030204" pitchFamily="34" charset="0"/>
                        </a:rPr>
                        <a:t>1,708</a:t>
                      </a:r>
                    </a:p>
                  </a:txBody>
                  <a:tcPr marL="0" marR="0" marT="0" marB="0" anchor="ctr">
                    <a:lnL>
                      <a:noFill/>
                    </a:lnL>
                    <a:lnR>
                      <a:noFill/>
                    </a:lnR>
                    <a:lnT w="6350" cap="flat" cmpd="sng" algn="ctr">
                      <a:solidFill>
                        <a:sysClr val="window" lastClr="FFFFFF">
                          <a:lumMod val="65000"/>
                        </a:sysClr>
                      </a:solidFill>
                      <a:prstDash val="solid"/>
                      <a:round/>
                      <a:headEnd type="none" w="med" len="med"/>
                      <a:tailEnd type="none" w="med" len="med"/>
                    </a:lnT>
                    <a:lnB w="635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CA" sz="1000" dirty="0">
                          <a:latin typeface="Arial Narrow" panose="020B0606020202030204" pitchFamily="34" charset="0"/>
                        </a:rPr>
                        <a:t>1,528</a:t>
                      </a:r>
                    </a:p>
                  </a:txBody>
                  <a:tcPr marL="0" marR="0" marT="0" marB="0" anchor="ctr">
                    <a:lnL>
                      <a:noFill/>
                    </a:lnL>
                    <a:lnR>
                      <a:noFill/>
                    </a:lnR>
                    <a:lnT w="6350" cap="flat" cmpd="sng" algn="ctr">
                      <a:solidFill>
                        <a:sysClr val="window" lastClr="FFFFFF">
                          <a:lumMod val="65000"/>
                        </a:sysClr>
                      </a:solidFill>
                      <a:prstDash val="solid"/>
                      <a:round/>
                      <a:headEnd type="none" w="med" len="med"/>
                      <a:tailEnd type="none" w="med" len="med"/>
                    </a:lnT>
                    <a:lnB w="635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CA" sz="1000" dirty="0">
                          <a:latin typeface="Arial Narrow" panose="020B0606020202030204" pitchFamily="34" charset="0"/>
                        </a:rPr>
                        <a:t>1,251</a:t>
                      </a:r>
                    </a:p>
                  </a:txBody>
                  <a:tcPr marL="0" marR="0" marT="0" marB="0" anchor="ctr">
                    <a:lnL>
                      <a:noFill/>
                    </a:lnL>
                    <a:lnR>
                      <a:noFill/>
                    </a:lnR>
                    <a:lnT w="6350" cap="flat" cmpd="sng" algn="ctr">
                      <a:solidFill>
                        <a:sysClr val="window" lastClr="FFFFFF">
                          <a:lumMod val="65000"/>
                        </a:sysClr>
                      </a:solidFill>
                      <a:prstDash val="solid"/>
                      <a:round/>
                      <a:headEnd type="none" w="med" len="med"/>
                      <a:tailEnd type="none" w="med" len="med"/>
                    </a:lnT>
                    <a:lnB w="635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CA" sz="1000" dirty="0">
                          <a:latin typeface="Arial Narrow" panose="020B0606020202030204" pitchFamily="34" charset="0"/>
                        </a:rPr>
                        <a:t>900</a:t>
                      </a:r>
                    </a:p>
                  </a:txBody>
                  <a:tcPr marL="0" marR="0" marT="0" marB="0" anchor="ctr">
                    <a:lnL>
                      <a:noFill/>
                    </a:lnL>
                    <a:lnR>
                      <a:noFill/>
                    </a:lnR>
                    <a:lnT w="6350" cap="flat" cmpd="sng" algn="ctr">
                      <a:solidFill>
                        <a:sysClr val="window" lastClr="FFFFFF">
                          <a:lumMod val="65000"/>
                        </a:sysClr>
                      </a:solidFill>
                      <a:prstDash val="solid"/>
                      <a:round/>
                      <a:headEnd type="none" w="med" len="med"/>
                      <a:tailEnd type="none" w="med" len="med"/>
                    </a:lnT>
                    <a:lnB w="635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CA" sz="1000" dirty="0">
                          <a:latin typeface="Arial Narrow" panose="020B0606020202030204" pitchFamily="34" charset="0"/>
                        </a:rPr>
                        <a:t>624</a:t>
                      </a:r>
                    </a:p>
                  </a:txBody>
                  <a:tcPr marL="0" marR="0" marT="0" marB="0" anchor="ctr">
                    <a:lnL>
                      <a:noFill/>
                    </a:lnL>
                    <a:lnR>
                      <a:noFill/>
                    </a:lnR>
                    <a:lnT w="6350" cap="flat" cmpd="sng" algn="ctr">
                      <a:solidFill>
                        <a:sysClr val="window" lastClr="FFFFFF">
                          <a:lumMod val="65000"/>
                        </a:sysClr>
                      </a:solidFill>
                      <a:prstDash val="solid"/>
                      <a:round/>
                      <a:headEnd type="none" w="med" len="med"/>
                      <a:tailEnd type="none" w="med" len="med"/>
                    </a:lnT>
                    <a:lnB w="635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CA" sz="1000" dirty="0">
                          <a:latin typeface="Arial Narrow" panose="020B0606020202030204" pitchFamily="34" charset="0"/>
                        </a:rPr>
                        <a:t>390</a:t>
                      </a:r>
                    </a:p>
                  </a:txBody>
                  <a:tcPr marL="0" marR="0" marT="0" marB="0" anchor="ctr">
                    <a:lnL>
                      <a:noFill/>
                    </a:lnL>
                    <a:lnR>
                      <a:noFill/>
                    </a:lnR>
                    <a:lnT w="6350" cap="flat" cmpd="sng" algn="ctr">
                      <a:solidFill>
                        <a:sysClr val="window" lastClr="FFFFFF">
                          <a:lumMod val="65000"/>
                        </a:sysClr>
                      </a:solidFill>
                      <a:prstDash val="solid"/>
                      <a:round/>
                      <a:headEnd type="none" w="med" len="med"/>
                      <a:tailEnd type="none" w="med" len="med"/>
                    </a:lnT>
                    <a:lnB w="635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197853">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CA" sz="1000" dirty="0">
                          <a:latin typeface="Arial Narrow" panose="020B0606020202030204" pitchFamily="34" charset="0"/>
                        </a:rPr>
                        <a:t>6 mins~6 h</a:t>
                      </a:r>
                    </a:p>
                  </a:txBody>
                  <a:tcPr marL="0" marR="0" marT="0" marB="0" anchor="ctr">
                    <a:lnL>
                      <a:noFill/>
                    </a:lnL>
                    <a:lnR>
                      <a:noFill/>
                    </a:lnR>
                    <a:lnT w="6350" cap="flat" cmpd="sng" algn="ctr">
                      <a:solidFill>
                        <a:sysClr val="window" lastClr="FFFFFF">
                          <a:lumMod val="65000"/>
                        </a:sysClr>
                      </a:solidFill>
                      <a:prstDash val="solid"/>
                      <a:round/>
                      <a:headEnd type="none" w="med" len="med"/>
                      <a:tailEnd type="none" w="med" len="med"/>
                    </a:lnT>
                    <a:lnB w="635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CA" sz="1000" dirty="0">
                          <a:latin typeface="Arial Narrow" panose="020B0606020202030204" pitchFamily="34" charset="0"/>
                        </a:rPr>
                        <a:t>0</a:t>
                      </a:r>
                    </a:p>
                  </a:txBody>
                  <a:tcPr marL="0" marR="0" marT="0" marB="0" anchor="ctr">
                    <a:lnL>
                      <a:noFill/>
                    </a:lnL>
                    <a:lnR>
                      <a:noFill/>
                    </a:lnR>
                    <a:lnT w="6350" cap="flat" cmpd="sng" algn="ctr">
                      <a:solidFill>
                        <a:sysClr val="window" lastClr="FFFFFF">
                          <a:lumMod val="65000"/>
                        </a:sysClr>
                      </a:solidFill>
                      <a:prstDash val="solid"/>
                      <a:round/>
                      <a:headEnd type="none" w="med" len="med"/>
                      <a:tailEnd type="none" w="med" len="med"/>
                    </a:lnT>
                    <a:lnB w="635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CA" sz="1000" dirty="0">
                          <a:latin typeface="Arial Narrow" panose="020B0606020202030204" pitchFamily="34" charset="0"/>
                        </a:rPr>
                        <a:t>226</a:t>
                      </a:r>
                    </a:p>
                  </a:txBody>
                  <a:tcPr marL="0" marR="0" marT="0" marB="0" anchor="ctr">
                    <a:lnL>
                      <a:noFill/>
                    </a:lnL>
                    <a:lnR>
                      <a:noFill/>
                    </a:lnR>
                    <a:lnT w="6350" cap="flat" cmpd="sng" algn="ctr">
                      <a:solidFill>
                        <a:sysClr val="window" lastClr="FFFFFF">
                          <a:lumMod val="65000"/>
                        </a:sysClr>
                      </a:solidFill>
                      <a:prstDash val="solid"/>
                      <a:round/>
                      <a:headEnd type="none" w="med" len="med"/>
                      <a:tailEnd type="none" w="med" len="med"/>
                    </a:lnT>
                    <a:lnB w="635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CA" sz="1000" dirty="0">
                          <a:latin typeface="Arial Narrow" panose="020B0606020202030204" pitchFamily="34" charset="0"/>
                        </a:rPr>
                        <a:t>302</a:t>
                      </a:r>
                    </a:p>
                  </a:txBody>
                  <a:tcPr marL="0" marR="0" marT="0" marB="0" anchor="ctr">
                    <a:lnL>
                      <a:noFill/>
                    </a:lnL>
                    <a:lnR>
                      <a:noFill/>
                    </a:lnR>
                    <a:lnT w="6350" cap="flat" cmpd="sng" algn="ctr">
                      <a:solidFill>
                        <a:sysClr val="window" lastClr="FFFFFF">
                          <a:lumMod val="65000"/>
                        </a:sysClr>
                      </a:solidFill>
                      <a:prstDash val="solid"/>
                      <a:round/>
                      <a:headEnd type="none" w="med" len="med"/>
                      <a:tailEnd type="none" w="med" len="med"/>
                    </a:lnT>
                    <a:lnB w="635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CA" sz="1000" dirty="0">
                          <a:latin typeface="Arial Narrow" panose="020B0606020202030204" pitchFamily="34" charset="0"/>
                        </a:rPr>
                        <a:t>347</a:t>
                      </a:r>
                    </a:p>
                  </a:txBody>
                  <a:tcPr marL="0" marR="0" marT="0" marB="0" anchor="ctr">
                    <a:lnL>
                      <a:noFill/>
                    </a:lnL>
                    <a:lnR>
                      <a:noFill/>
                    </a:lnR>
                    <a:lnT w="6350" cap="flat" cmpd="sng" algn="ctr">
                      <a:solidFill>
                        <a:sysClr val="window" lastClr="FFFFFF">
                          <a:lumMod val="65000"/>
                        </a:sysClr>
                      </a:solidFill>
                      <a:prstDash val="solid"/>
                      <a:round/>
                      <a:headEnd type="none" w="med" len="med"/>
                      <a:tailEnd type="none" w="med" len="med"/>
                    </a:lnT>
                    <a:lnB w="635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CA" sz="1000" dirty="0">
                          <a:latin typeface="Arial Narrow" panose="020B0606020202030204" pitchFamily="34" charset="0"/>
                        </a:rPr>
                        <a:t>322</a:t>
                      </a:r>
                    </a:p>
                  </a:txBody>
                  <a:tcPr marL="0" marR="0" marT="0" marB="0" anchor="ctr">
                    <a:lnL>
                      <a:noFill/>
                    </a:lnL>
                    <a:lnR>
                      <a:noFill/>
                    </a:lnR>
                    <a:lnT w="6350" cap="flat" cmpd="sng" algn="ctr">
                      <a:solidFill>
                        <a:sysClr val="window" lastClr="FFFFFF">
                          <a:lumMod val="65000"/>
                        </a:sysClr>
                      </a:solidFill>
                      <a:prstDash val="solid"/>
                      <a:round/>
                      <a:headEnd type="none" w="med" len="med"/>
                      <a:tailEnd type="none" w="med" len="med"/>
                    </a:lnT>
                    <a:lnB w="635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CA" sz="1000" dirty="0">
                          <a:latin typeface="Arial Narrow" panose="020B0606020202030204" pitchFamily="34" charset="0"/>
                        </a:rPr>
                        <a:t>281</a:t>
                      </a:r>
                    </a:p>
                  </a:txBody>
                  <a:tcPr marL="0" marR="0" marT="0" marB="0" anchor="ctr">
                    <a:lnL>
                      <a:noFill/>
                    </a:lnL>
                    <a:lnR>
                      <a:noFill/>
                    </a:lnR>
                    <a:lnT w="6350" cap="flat" cmpd="sng" algn="ctr">
                      <a:solidFill>
                        <a:sysClr val="window" lastClr="FFFFFF">
                          <a:lumMod val="65000"/>
                        </a:sysClr>
                      </a:solidFill>
                      <a:prstDash val="solid"/>
                      <a:round/>
                      <a:headEnd type="none" w="med" len="med"/>
                      <a:tailEnd type="none" w="med" len="med"/>
                    </a:lnT>
                    <a:lnB w="635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CA" sz="1000" dirty="0">
                          <a:latin typeface="Arial Narrow" panose="020B0606020202030204" pitchFamily="34" charset="0"/>
                        </a:rPr>
                        <a:t>218</a:t>
                      </a:r>
                    </a:p>
                  </a:txBody>
                  <a:tcPr marL="0" marR="0" marT="0" marB="0" anchor="ctr">
                    <a:lnL>
                      <a:noFill/>
                    </a:lnL>
                    <a:lnR>
                      <a:noFill/>
                    </a:lnR>
                    <a:lnT w="6350" cap="flat" cmpd="sng" algn="ctr">
                      <a:solidFill>
                        <a:sysClr val="window" lastClr="FFFFFF">
                          <a:lumMod val="65000"/>
                        </a:sysClr>
                      </a:solidFill>
                      <a:prstDash val="solid"/>
                      <a:round/>
                      <a:headEnd type="none" w="med" len="med"/>
                      <a:tailEnd type="none" w="med" len="med"/>
                    </a:lnT>
                    <a:lnB w="635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CA" sz="1000" dirty="0">
                          <a:latin typeface="Arial Narrow" panose="020B0606020202030204" pitchFamily="34" charset="0"/>
                        </a:rPr>
                        <a:t>155</a:t>
                      </a:r>
                    </a:p>
                  </a:txBody>
                  <a:tcPr marL="0" marR="0" marT="0" marB="0" anchor="ctr">
                    <a:lnL>
                      <a:noFill/>
                    </a:lnL>
                    <a:lnR>
                      <a:noFill/>
                    </a:lnR>
                    <a:lnT w="6350" cap="flat" cmpd="sng" algn="ctr">
                      <a:solidFill>
                        <a:sysClr val="window" lastClr="FFFFFF">
                          <a:lumMod val="65000"/>
                        </a:sysClr>
                      </a:solidFill>
                      <a:prstDash val="solid"/>
                      <a:round/>
                      <a:headEnd type="none" w="med" len="med"/>
                      <a:tailEnd type="none" w="med" len="med"/>
                    </a:lnT>
                    <a:lnB w="635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209711">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000" dirty="0">
                          <a:latin typeface="Arial Narrow" panose="020B0606020202030204" pitchFamily="34" charset="0"/>
                        </a:rPr>
                        <a:t>6 h~24 h</a:t>
                      </a:r>
                    </a:p>
                  </a:txBody>
                  <a:tcPr marL="0" marR="0" marT="0" marB="0" anchor="ctr">
                    <a:lnL>
                      <a:noFill/>
                    </a:lnL>
                    <a:lnR>
                      <a:noFill/>
                    </a:lnR>
                    <a:lnT w="6350" cap="flat" cmpd="sng" algn="ctr">
                      <a:solidFill>
                        <a:sysClr val="window" lastClr="FFFFFF">
                          <a:lumMod val="65000"/>
                        </a:sysClr>
                      </a:solidFill>
                      <a:prstDash val="solid"/>
                      <a:round/>
                      <a:headEnd type="none" w="med" len="med"/>
                      <a:tailEnd type="none" w="med" len="med"/>
                    </a:lnT>
                    <a:lnB w="635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CA" sz="1000" dirty="0">
                          <a:latin typeface="Arial Narrow" panose="020B0606020202030204" pitchFamily="34" charset="0"/>
                        </a:rPr>
                        <a:t>0</a:t>
                      </a:r>
                    </a:p>
                  </a:txBody>
                  <a:tcPr marL="0" marR="0" marT="0" marB="0" anchor="ctr">
                    <a:lnL>
                      <a:noFill/>
                    </a:lnL>
                    <a:lnR>
                      <a:noFill/>
                    </a:lnR>
                    <a:lnT w="6350" cap="flat" cmpd="sng" algn="ctr">
                      <a:solidFill>
                        <a:sysClr val="window" lastClr="FFFFFF">
                          <a:lumMod val="65000"/>
                        </a:sysClr>
                      </a:solidFill>
                      <a:prstDash val="solid"/>
                      <a:round/>
                      <a:headEnd type="none" w="med" len="med"/>
                      <a:tailEnd type="none" w="med" len="med"/>
                    </a:lnT>
                    <a:lnB w="635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CA" sz="1000" dirty="0">
                          <a:latin typeface="Arial Narrow" panose="020B0606020202030204" pitchFamily="34" charset="0"/>
                        </a:rPr>
                        <a:t>88</a:t>
                      </a:r>
                    </a:p>
                  </a:txBody>
                  <a:tcPr marL="0" marR="0" marT="0" marB="0" anchor="ctr">
                    <a:lnL>
                      <a:noFill/>
                    </a:lnL>
                    <a:lnR>
                      <a:noFill/>
                    </a:lnR>
                    <a:lnT w="6350" cap="flat" cmpd="sng" algn="ctr">
                      <a:solidFill>
                        <a:sysClr val="window" lastClr="FFFFFF">
                          <a:lumMod val="65000"/>
                        </a:sysClr>
                      </a:solidFill>
                      <a:prstDash val="solid"/>
                      <a:round/>
                      <a:headEnd type="none" w="med" len="med"/>
                      <a:tailEnd type="none" w="med" len="med"/>
                    </a:lnT>
                    <a:lnB w="635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CA" sz="1000" dirty="0">
                          <a:latin typeface="Arial Narrow" panose="020B0606020202030204" pitchFamily="34" charset="0"/>
                        </a:rPr>
                        <a:t>104</a:t>
                      </a:r>
                    </a:p>
                  </a:txBody>
                  <a:tcPr marL="0" marR="0" marT="0" marB="0" anchor="ctr">
                    <a:lnL>
                      <a:noFill/>
                    </a:lnL>
                    <a:lnR>
                      <a:noFill/>
                    </a:lnR>
                    <a:lnT w="6350" cap="flat" cmpd="sng" algn="ctr">
                      <a:solidFill>
                        <a:sysClr val="window" lastClr="FFFFFF">
                          <a:lumMod val="65000"/>
                        </a:sysClr>
                      </a:solidFill>
                      <a:prstDash val="solid"/>
                      <a:round/>
                      <a:headEnd type="none" w="med" len="med"/>
                      <a:tailEnd type="none" w="med" len="med"/>
                    </a:lnT>
                    <a:lnB w="635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CA" sz="1000" dirty="0">
                          <a:latin typeface="Arial Narrow" panose="020B0606020202030204" pitchFamily="34" charset="0"/>
                        </a:rPr>
                        <a:t>103</a:t>
                      </a:r>
                    </a:p>
                  </a:txBody>
                  <a:tcPr marL="0" marR="0" marT="0" marB="0" anchor="ctr">
                    <a:lnL>
                      <a:noFill/>
                    </a:lnL>
                    <a:lnR>
                      <a:noFill/>
                    </a:lnR>
                    <a:lnT w="6350" cap="flat" cmpd="sng" algn="ctr">
                      <a:solidFill>
                        <a:sysClr val="window" lastClr="FFFFFF">
                          <a:lumMod val="65000"/>
                        </a:sysClr>
                      </a:solidFill>
                      <a:prstDash val="solid"/>
                      <a:round/>
                      <a:headEnd type="none" w="med" len="med"/>
                      <a:tailEnd type="none" w="med" len="med"/>
                    </a:lnT>
                    <a:lnB w="635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CA" sz="1000" dirty="0">
                          <a:latin typeface="Arial Narrow" panose="020B0606020202030204" pitchFamily="34" charset="0"/>
                        </a:rPr>
                        <a:t>108</a:t>
                      </a:r>
                    </a:p>
                  </a:txBody>
                  <a:tcPr marL="0" marR="0" marT="0" marB="0" anchor="ctr">
                    <a:lnL>
                      <a:noFill/>
                    </a:lnL>
                    <a:lnR>
                      <a:noFill/>
                    </a:lnR>
                    <a:lnT w="6350" cap="flat" cmpd="sng" algn="ctr">
                      <a:solidFill>
                        <a:sysClr val="window" lastClr="FFFFFF">
                          <a:lumMod val="65000"/>
                        </a:sysClr>
                      </a:solidFill>
                      <a:prstDash val="solid"/>
                      <a:round/>
                      <a:headEnd type="none" w="med" len="med"/>
                      <a:tailEnd type="none" w="med" len="med"/>
                    </a:lnT>
                    <a:lnB w="635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CA" sz="1000" dirty="0">
                          <a:latin typeface="Arial Narrow" panose="020B0606020202030204" pitchFamily="34" charset="0"/>
                        </a:rPr>
                        <a:t>93</a:t>
                      </a:r>
                    </a:p>
                  </a:txBody>
                  <a:tcPr marL="0" marR="0" marT="0" marB="0" anchor="ctr">
                    <a:lnL>
                      <a:noFill/>
                    </a:lnL>
                    <a:lnR>
                      <a:noFill/>
                    </a:lnR>
                    <a:lnT w="6350" cap="flat" cmpd="sng" algn="ctr">
                      <a:solidFill>
                        <a:sysClr val="window" lastClr="FFFFFF">
                          <a:lumMod val="65000"/>
                        </a:sysClr>
                      </a:solidFill>
                      <a:prstDash val="solid"/>
                      <a:round/>
                      <a:headEnd type="none" w="med" len="med"/>
                      <a:tailEnd type="none" w="med" len="med"/>
                    </a:lnT>
                    <a:lnB w="635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CA" sz="1000" dirty="0">
                          <a:latin typeface="Arial Narrow" panose="020B0606020202030204" pitchFamily="34" charset="0"/>
                        </a:rPr>
                        <a:t>80</a:t>
                      </a:r>
                    </a:p>
                  </a:txBody>
                  <a:tcPr marL="0" marR="0" marT="0" marB="0" anchor="ctr">
                    <a:lnL>
                      <a:noFill/>
                    </a:lnL>
                    <a:lnR>
                      <a:noFill/>
                    </a:lnR>
                    <a:lnT w="6350" cap="flat" cmpd="sng" algn="ctr">
                      <a:solidFill>
                        <a:sysClr val="window" lastClr="FFFFFF">
                          <a:lumMod val="65000"/>
                        </a:sysClr>
                      </a:solidFill>
                      <a:prstDash val="solid"/>
                      <a:round/>
                      <a:headEnd type="none" w="med" len="med"/>
                      <a:tailEnd type="none" w="med" len="med"/>
                    </a:lnT>
                    <a:lnB w="635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CA" sz="1000" dirty="0">
                          <a:latin typeface="Arial Narrow" panose="020B0606020202030204" pitchFamily="34" charset="0"/>
                        </a:rPr>
                        <a:t>52</a:t>
                      </a:r>
                    </a:p>
                  </a:txBody>
                  <a:tcPr marL="0" marR="0" marT="0" marB="0" anchor="ctr">
                    <a:lnL>
                      <a:noFill/>
                    </a:lnL>
                    <a:lnR>
                      <a:noFill/>
                    </a:lnR>
                    <a:lnT w="6350" cap="flat" cmpd="sng" algn="ctr">
                      <a:solidFill>
                        <a:sysClr val="window" lastClr="FFFFFF">
                          <a:lumMod val="65000"/>
                        </a:sysClr>
                      </a:solidFill>
                      <a:prstDash val="solid"/>
                      <a:round/>
                      <a:headEnd type="none" w="med" len="med"/>
                      <a:tailEnd type="none" w="med" len="med"/>
                    </a:lnT>
                    <a:lnB w="635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r h="209711">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CA" sz="1000" dirty="0">
                          <a:latin typeface="Arial Narrow" panose="020B0606020202030204" pitchFamily="34" charset="0"/>
                        </a:rPr>
                        <a:t>&gt;24 h</a:t>
                      </a:r>
                    </a:p>
                  </a:txBody>
                  <a:tcPr marL="0" marR="0" marT="0" marB="0" anchor="ctr">
                    <a:lnL>
                      <a:noFill/>
                    </a:lnL>
                    <a:lnR>
                      <a:noFill/>
                    </a:lnR>
                    <a:lnT w="6350" cap="flat" cmpd="sng" algn="ctr">
                      <a:solidFill>
                        <a:sysClr val="window" lastClr="FFFFFF">
                          <a:lumMod val="65000"/>
                        </a:sysClr>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CA" sz="1000" dirty="0">
                          <a:latin typeface="Arial Narrow" panose="020B0606020202030204" pitchFamily="34" charset="0"/>
                        </a:rPr>
                        <a:t>0</a:t>
                      </a:r>
                    </a:p>
                  </a:txBody>
                  <a:tcPr marL="0" marR="0" marT="0" marB="0" anchor="ctr">
                    <a:lnL>
                      <a:noFill/>
                    </a:lnL>
                    <a:lnR>
                      <a:noFill/>
                    </a:lnR>
                    <a:lnT w="6350" cap="flat" cmpd="sng" algn="ctr">
                      <a:solidFill>
                        <a:sysClr val="window" lastClr="FFFFFF">
                          <a:lumMod val="65000"/>
                        </a:sysClr>
                      </a:solidFill>
                      <a:prstDash val="solid"/>
                      <a:round/>
                      <a:headEnd type="none" w="med" len="med"/>
                      <a:tailEnd type="none" w="med" len="med"/>
                    </a:lnT>
                    <a:lnB>
                      <a:noFill/>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CA" sz="1000" dirty="0">
                          <a:latin typeface="Arial Narrow" panose="020B0606020202030204" pitchFamily="34" charset="0"/>
                        </a:rPr>
                        <a:t>91</a:t>
                      </a:r>
                    </a:p>
                  </a:txBody>
                  <a:tcPr marL="0" marR="0" marT="0" marB="0" anchor="ctr">
                    <a:lnL>
                      <a:noFill/>
                    </a:lnL>
                    <a:lnR>
                      <a:noFill/>
                    </a:lnR>
                    <a:lnT w="6350" cap="flat" cmpd="sng" algn="ctr">
                      <a:solidFill>
                        <a:sysClr val="window" lastClr="FFFFFF">
                          <a:lumMod val="65000"/>
                        </a:sysClr>
                      </a:solidFill>
                      <a:prstDash val="solid"/>
                      <a:round/>
                      <a:headEnd type="none" w="med" len="med"/>
                      <a:tailEnd type="none" w="med" len="med"/>
                    </a:lnT>
                    <a:lnB>
                      <a:noFill/>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CA" sz="1000" dirty="0">
                          <a:latin typeface="Arial Narrow" panose="020B0606020202030204" pitchFamily="34" charset="0"/>
                        </a:rPr>
                        <a:t>124</a:t>
                      </a:r>
                    </a:p>
                  </a:txBody>
                  <a:tcPr marL="0" marR="0" marT="0" marB="0" anchor="ctr">
                    <a:lnL>
                      <a:noFill/>
                    </a:lnL>
                    <a:lnR>
                      <a:noFill/>
                    </a:lnR>
                    <a:lnT w="6350" cap="flat" cmpd="sng" algn="ctr">
                      <a:solidFill>
                        <a:sysClr val="window" lastClr="FFFFFF">
                          <a:lumMod val="65000"/>
                        </a:sysClr>
                      </a:solidFill>
                      <a:prstDash val="solid"/>
                      <a:round/>
                      <a:headEnd type="none" w="med" len="med"/>
                      <a:tailEnd type="none" w="med" len="med"/>
                    </a:lnT>
                    <a:lnB>
                      <a:noFill/>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CA" sz="1000" dirty="0">
                          <a:latin typeface="Arial Narrow" panose="020B0606020202030204" pitchFamily="34" charset="0"/>
                        </a:rPr>
                        <a:t>144</a:t>
                      </a:r>
                    </a:p>
                  </a:txBody>
                  <a:tcPr marL="0" marR="0" marT="0" marB="0" anchor="ctr">
                    <a:lnL>
                      <a:noFill/>
                    </a:lnL>
                    <a:lnR>
                      <a:noFill/>
                    </a:lnR>
                    <a:lnT w="6350" cap="flat" cmpd="sng" algn="ctr">
                      <a:solidFill>
                        <a:sysClr val="window" lastClr="FFFFFF">
                          <a:lumMod val="65000"/>
                        </a:sysClr>
                      </a:solidFill>
                      <a:prstDash val="solid"/>
                      <a:round/>
                      <a:headEnd type="none" w="med" len="med"/>
                      <a:tailEnd type="none" w="med" len="med"/>
                    </a:lnT>
                    <a:lnB>
                      <a:noFill/>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CA" sz="1000" dirty="0">
                          <a:latin typeface="Arial Narrow" panose="020B0606020202030204" pitchFamily="34" charset="0"/>
                        </a:rPr>
                        <a:t>140</a:t>
                      </a:r>
                    </a:p>
                  </a:txBody>
                  <a:tcPr marL="0" marR="0" marT="0" marB="0" anchor="ctr">
                    <a:lnL>
                      <a:noFill/>
                    </a:lnL>
                    <a:lnR>
                      <a:noFill/>
                    </a:lnR>
                    <a:lnT w="6350" cap="flat" cmpd="sng" algn="ctr">
                      <a:solidFill>
                        <a:sysClr val="window" lastClr="FFFFFF">
                          <a:lumMod val="65000"/>
                        </a:sysClr>
                      </a:solidFill>
                      <a:prstDash val="solid"/>
                      <a:round/>
                      <a:headEnd type="none" w="med" len="med"/>
                      <a:tailEnd type="none" w="med" len="med"/>
                    </a:lnT>
                    <a:lnB>
                      <a:noFill/>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CA" sz="1000" dirty="0">
                          <a:latin typeface="Arial Narrow" panose="020B0606020202030204" pitchFamily="34" charset="0"/>
                        </a:rPr>
                        <a:t>126</a:t>
                      </a:r>
                    </a:p>
                  </a:txBody>
                  <a:tcPr marL="0" marR="0" marT="0" marB="0" anchor="ctr">
                    <a:lnL>
                      <a:noFill/>
                    </a:lnL>
                    <a:lnR>
                      <a:noFill/>
                    </a:lnR>
                    <a:lnT w="6350" cap="flat" cmpd="sng" algn="ctr">
                      <a:solidFill>
                        <a:sysClr val="window" lastClr="FFFFFF">
                          <a:lumMod val="65000"/>
                        </a:sysClr>
                      </a:solidFill>
                      <a:prstDash val="solid"/>
                      <a:round/>
                      <a:headEnd type="none" w="med" len="med"/>
                      <a:tailEnd type="none" w="med" len="med"/>
                    </a:lnT>
                    <a:lnB>
                      <a:noFill/>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CA" sz="1000" dirty="0">
                          <a:latin typeface="Arial Narrow" panose="020B0606020202030204" pitchFamily="34" charset="0"/>
                        </a:rPr>
                        <a:t>116</a:t>
                      </a:r>
                    </a:p>
                  </a:txBody>
                  <a:tcPr marL="0" marR="0" marT="0" marB="0" anchor="ctr">
                    <a:lnL>
                      <a:noFill/>
                    </a:lnL>
                    <a:lnR>
                      <a:noFill/>
                    </a:lnR>
                    <a:lnT w="6350" cap="flat" cmpd="sng" algn="ctr">
                      <a:solidFill>
                        <a:sysClr val="window" lastClr="FFFFFF">
                          <a:lumMod val="65000"/>
                        </a:sysClr>
                      </a:solidFill>
                      <a:prstDash val="solid"/>
                      <a:round/>
                      <a:headEnd type="none" w="med" len="med"/>
                      <a:tailEnd type="none" w="med" len="med"/>
                    </a:lnT>
                    <a:lnB>
                      <a:noFill/>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CA" sz="1000" dirty="0">
                          <a:latin typeface="Arial Narrow" panose="020B0606020202030204" pitchFamily="34" charset="0"/>
                        </a:rPr>
                        <a:t>85</a:t>
                      </a:r>
                    </a:p>
                  </a:txBody>
                  <a:tcPr marL="0" marR="0" marT="0" marB="0" anchor="ctr">
                    <a:lnL>
                      <a:noFill/>
                    </a:lnL>
                    <a:lnR>
                      <a:noFill/>
                    </a:lnR>
                    <a:lnT w="6350" cap="flat" cmpd="sng" algn="ctr">
                      <a:solidFill>
                        <a:sysClr val="window" lastClr="FFFFFF">
                          <a:lumMod val="65000"/>
                        </a:sysClr>
                      </a:solidFill>
                      <a:prstDash val="solid"/>
                      <a:round/>
                      <a:headEnd type="none" w="med" len="med"/>
                      <a:tailEnd type="none" w="med" len="med"/>
                    </a:lnT>
                    <a:lnB>
                      <a:no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4"/>
                  </a:ext>
                </a:extLst>
              </a:tr>
            </a:tbl>
          </a:graphicData>
        </a:graphic>
      </p:graphicFrame>
      <p:pic>
        <p:nvPicPr>
          <p:cNvPr id="14" name="4E92DA43-5712-40E9-AFDC-2C1062C78C6F" descr="7646DFF2-B812-4635-AA57-5171E34E5A45@chrc">
            <a:extLst>
              <a:ext uri="{FF2B5EF4-FFF2-40B4-BE49-F238E27FC236}">
                <a16:creationId xmlns:a16="http://schemas.microsoft.com/office/drawing/2014/main" id="{A6CC29F9-8CBB-43FD-BDB0-8ECAA77DE3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8035" y="76699"/>
            <a:ext cx="1884040" cy="107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201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132B2AC5-0C79-4D8A-90FC-8FF74B0ADFFC}"/>
              </a:ext>
            </a:extLst>
          </p:cNvPr>
          <p:cNvSpPr txBox="1"/>
          <p:nvPr/>
        </p:nvSpPr>
        <p:spPr>
          <a:xfrm>
            <a:off x="3299533" y="1905506"/>
            <a:ext cx="5829477" cy="1754326"/>
          </a:xfrm>
          <a:prstGeom prst="rect">
            <a:avLst/>
          </a:prstGeom>
          <a:noFill/>
        </p:spPr>
        <p:txBody>
          <a:bodyPr wrap="square" rtlCol="0">
            <a:spAutoFit/>
          </a:bodyPr>
          <a:lstStyle/>
          <a:p>
            <a:pPr marL="342900" indent="-342900">
              <a:buClr>
                <a:srgbClr val="00B0F0"/>
              </a:buClr>
              <a:buFont typeface="Wingdings" panose="05000000000000000000" pitchFamily="2" charset="2"/>
              <a:buChar char="§"/>
              <a:defRPr/>
            </a:pPr>
            <a:r>
              <a:rPr kumimoji="0" lang="en-CA" sz="3600" b="1" i="0" u="none" strike="noStrike" kern="1200" cap="none" spc="0" normalizeH="0" baseline="0" noProof="0" dirty="0" err="1">
                <a:ln>
                  <a:noFill/>
                </a:ln>
                <a:solidFill>
                  <a:prstClr val="black"/>
                </a:solidFill>
                <a:effectLst/>
                <a:uLnTx/>
                <a:uFillTx/>
                <a:latin typeface="Arial Narrow" panose="020B0606020202030204" pitchFamily="34" charset="0"/>
              </a:rPr>
              <a:t>Priya</a:t>
            </a:r>
            <a:r>
              <a:rPr kumimoji="0" lang="en-CA" sz="3600" b="1" i="0" u="none" strike="noStrike" kern="1200" cap="none" spc="0" normalizeH="0" baseline="0" noProof="0" dirty="0">
                <a:ln>
                  <a:noFill/>
                </a:ln>
                <a:solidFill>
                  <a:prstClr val="black"/>
                </a:solidFill>
                <a:effectLst/>
                <a:uLnTx/>
                <a:uFillTx/>
                <a:latin typeface="Arial Narrow" panose="020B0606020202030204" pitchFamily="34" charset="0"/>
              </a:rPr>
              <a:t> </a:t>
            </a:r>
            <a:r>
              <a:rPr lang="fr-CA" sz="3600" b="1" dirty="0">
                <a:latin typeface="Arial Narrow" panose="020B0606020202030204" pitchFamily="34" charset="0"/>
              </a:rPr>
              <a:t>vous consulte dans votre cabinet médical pour son examen annuel. </a:t>
            </a:r>
            <a:endParaRPr kumimoji="0" lang="en-CA" sz="3600" b="1"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276726" y="0"/>
            <a:ext cx="2738787" cy="923330"/>
          </a:xfrm>
          <a:prstGeom prst="rect">
            <a:avLst/>
          </a:prstGeom>
          <a:noFill/>
        </p:spPr>
        <p:txBody>
          <a:bodyPr wrap="square">
            <a:spAutoFit/>
          </a:bodyPr>
          <a:lstStyle/>
          <a:p>
            <a:pPr lvl="0">
              <a:defRPr/>
            </a:pPr>
            <a:r>
              <a:rPr kumimoji="0" lang="en-CA" sz="54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haroni" panose="02010803020104030203" pitchFamily="2" charset="-79"/>
              </a:rPr>
              <a:t>Cas</a:t>
            </a: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 </a:t>
            </a:r>
            <a:r>
              <a:rPr lang="en-US" sz="5400" b="1" dirty="0">
                <a:solidFill>
                  <a:schemeClr val="bg1"/>
                </a:solidFill>
                <a:latin typeface="Arial Narrow" pitchFamily="34" charset="0"/>
              </a:rPr>
              <a:t>n</a:t>
            </a:r>
            <a:r>
              <a:rPr lang="fr-FR" sz="5400" b="1" baseline="30000" dirty="0">
                <a:solidFill>
                  <a:schemeClr val="bg1"/>
                </a:solidFill>
                <a:latin typeface="Arial Narrow" pitchFamily="34" charset="0"/>
              </a:rPr>
              <a:t>o </a:t>
            </a: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8</a:t>
            </a:r>
            <a:endParaRPr kumimoji="0" lang="en-US"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pic>
        <p:nvPicPr>
          <p:cNvPr id="23" name="Picture 22">
            <a:extLst>
              <a:ext uri="{FF2B5EF4-FFF2-40B4-BE49-F238E27FC236}">
                <a16:creationId xmlns:a16="http://schemas.microsoft.com/office/drawing/2014/main" id="{95EA07E4-15FD-4C7E-ACB4-379699954A63}"/>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880476">
            <a:off x="2956403" y="5280547"/>
            <a:ext cx="1257348" cy="1433728"/>
          </a:xfrm>
          <a:prstGeom prst="rect">
            <a:avLst/>
          </a:prstGeom>
        </p:spPr>
      </p:pic>
      <p:sp>
        <p:nvSpPr>
          <p:cNvPr id="12" name="TextBox 11">
            <a:extLst>
              <a:ext uri="{FF2B5EF4-FFF2-40B4-BE49-F238E27FC236}">
                <a16:creationId xmlns:a16="http://schemas.microsoft.com/office/drawing/2014/main" id="{D512669C-4E5D-4BB9-989E-404FDD9C6BC3}"/>
              </a:ext>
            </a:extLst>
          </p:cNvPr>
          <p:cNvSpPr txBox="1"/>
          <p:nvPr/>
        </p:nvSpPr>
        <p:spPr>
          <a:xfrm>
            <a:off x="-527521" y="1252279"/>
            <a:ext cx="276113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Priya</a:t>
            </a:r>
          </a:p>
          <a:p>
            <a:pPr marL="0" marR="0" lvl="0" indent="0" algn="ctr" defTabSz="457200" rtl="0" eaLnBrk="1" fontAlgn="auto" latinLnBrk="0" hangingPunct="1">
              <a:lnSpc>
                <a:spcPct val="100000"/>
              </a:lnSpc>
              <a:spcBef>
                <a:spcPts val="0"/>
              </a:spcBef>
              <a:spcAft>
                <a:spcPts val="0"/>
              </a:spcAft>
              <a:buClrTx/>
              <a:buSzTx/>
              <a:buFontTx/>
              <a:buNone/>
              <a:tabLst/>
              <a:defRPr/>
            </a:pPr>
            <a:r>
              <a:rPr lang="en-CA" dirty="0">
                <a:ln w="0"/>
                <a:solidFill>
                  <a:prstClr val="white"/>
                </a:solidFill>
                <a:effectLst>
                  <a:outerShdw blurRad="38100" dist="19050" dir="2700000" algn="tl" rotWithShape="0">
                    <a:prstClr val="black">
                      <a:alpha val="40000"/>
                    </a:prstClr>
                  </a:outerShdw>
                </a:effectLst>
                <a:latin typeface="Arial Narrow" panose="020B0606020202030204" pitchFamily="34" charset="0"/>
              </a:rPr>
              <a:t>67 </a:t>
            </a:r>
            <a:r>
              <a:rPr kumimoji="0" lang="en-US" sz="1800" b="0" i="0" u="none" strike="noStrike" kern="1200" cap="none" spc="0" normalizeH="0" baseline="0" noProof="0" dirty="0" err="1">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ans</a:t>
            </a:r>
            <a:endPar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endParaRPr>
          </a:p>
        </p:txBody>
      </p:sp>
      <p:pic>
        <p:nvPicPr>
          <p:cNvPr id="16" name="Picture 15" descr="A person posing for a picture&#10;&#10;Description automatically generated">
            <a:extLst>
              <a:ext uri="{FF2B5EF4-FFF2-40B4-BE49-F238E27FC236}">
                <a16:creationId xmlns:a16="http://schemas.microsoft.com/office/drawing/2014/main" id="{9DB83CB6-FD15-4658-A555-5C5426943E72}"/>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9179" b="90700" l="9891" r="89988">
                        <a14:foregroundMark x1="42294" y1="90012" x2="42294" y2="90012"/>
                        <a14:foregroundMark x1="42294" y1="89567" x2="46663" y2="90700"/>
                        <a14:foregroundMark x1="41869" y1="9179" x2="46905" y2="11524"/>
                      </a14:backgroundRemoval>
                    </a14:imgEffect>
                  </a14:imgLayer>
                </a14:imgProps>
              </a:ext>
              <a:ext uri="{28A0092B-C50C-407E-A947-70E740481C1C}">
                <a14:useLocalDpi xmlns:a14="http://schemas.microsoft.com/office/drawing/2010/main" val="0"/>
              </a:ext>
            </a:extLst>
          </a:blip>
          <a:stretch>
            <a:fillRect/>
          </a:stretch>
        </p:blipFill>
        <p:spPr>
          <a:xfrm>
            <a:off x="129787" y="860731"/>
            <a:ext cx="4245060" cy="6367591"/>
          </a:xfrm>
          <a:prstGeom prst="rect">
            <a:avLst/>
          </a:prstGeom>
        </p:spPr>
      </p:pic>
      <p:pic>
        <p:nvPicPr>
          <p:cNvPr id="13" name="4E92DA43-5712-40E9-AFDC-2C1062C78C6F" descr="7646DFF2-B812-4635-AA57-5171E34E5A45@chrc">
            <a:extLst>
              <a:ext uri="{FF2B5EF4-FFF2-40B4-BE49-F238E27FC236}">
                <a16:creationId xmlns:a16="http://schemas.microsoft.com/office/drawing/2014/main" id="{8EA1433C-8F10-4E27-B0D4-2986F247E9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98035" y="76699"/>
            <a:ext cx="1884040" cy="107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3529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BA0E8C-F28E-4281-ADE5-D3294242B110}"/>
              </a:ext>
            </a:extLst>
          </p:cNvPr>
          <p:cNvPicPr>
            <a:picLocks noChangeAspect="1"/>
          </p:cNvPicPr>
          <p:nvPr/>
        </p:nvPicPr>
        <p:blipFill>
          <a:blip r:embed="rId3"/>
          <a:stretch>
            <a:fillRect/>
          </a:stretch>
        </p:blipFill>
        <p:spPr>
          <a:xfrm>
            <a:off x="3254570" y="4199643"/>
            <a:ext cx="5950212" cy="1853345"/>
          </a:xfrm>
          <a:prstGeom prst="rect">
            <a:avLst/>
          </a:prstGeom>
        </p:spPr>
      </p:pic>
      <p:pic>
        <p:nvPicPr>
          <p:cNvPr id="6" name="Picture 5">
            <a:extLst>
              <a:ext uri="{FF2B5EF4-FFF2-40B4-BE49-F238E27FC236}">
                <a16:creationId xmlns:a16="http://schemas.microsoft.com/office/drawing/2014/main" id="{54C224C0-9C51-4701-B4BE-0E537DE8960A}"/>
              </a:ext>
            </a:extLst>
          </p:cNvPr>
          <p:cNvPicPr>
            <a:picLocks noChangeAspect="1"/>
          </p:cNvPicPr>
          <p:nvPr/>
        </p:nvPicPr>
        <p:blipFill>
          <a:blip r:embed="rId4"/>
          <a:stretch>
            <a:fillRect/>
          </a:stretch>
        </p:blipFill>
        <p:spPr>
          <a:xfrm>
            <a:off x="3273772" y="2528463"/>
            <a:ext cx="5870228" cy="1449513"/>
          </a:xfrm>
          <a:prstGeom prst="rect">
            <a:avLst/>
          </a:prstGeom>
        </p:spPr>
      </p:pic>
      <p:pic>
        <p:nvPicPr>
          <p:cNvPr id="3" name="Picture 2">
            <a:extLst>
              <a:ext uri="{FF2B5EF4-FFF2-40B4-BE49-F238E27FC236}">
                <a16:creationId xmlns:a16="http://schemas.microsoft.com/office/drawing/2014/main" id="{2D12B74A-E0C3-423D-9FE6-9195C2643225}"/>
              </a:ext>
            </a:extLst>
          </p:cNvPr>
          <p:cNvPicPr>
            <a:picLocks noChangeAspect="1"/>
          </p:cNvPicPr>
          <p:nvPr/>
        </p:nvPicPr>
        <p:blipFill>
          <a:blip r:embed="rId5"/>
          <a:stretch>
            <a:fillRect/>
          </a:stretch>
        </p:blipFill>
        <p:spPr>
          <a:xfrm>
            <a:off x="3288644" y="1029985"/>
            <a:ext cx="5883884" cy="1351784"/>
          </a:xfrm>
          <a:prstGeom prst="rect">
            <a:avLst/>
          </a:prstGeom>
        </p:spPr>
      </p:pic>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6" cstate="print">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29665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360947" y="0"/>
            <a:ext cx="2654566" cy="923330"/>
          </a:xfrm>
          <a:prstGeom prst="rect">
            <a:avLst/>
          </a:prstGeom>
          <a:noFill/>
        </p:spPr>
        <p:txBody>
          <a:bodyPr wrap="square">
            <a:spAutoFit/>
          </a:bodyPr>
          <a:lstStyle/>
          <a:p>
            <a:pPr lvl="0">
              <a:defRPr/>
            </a:pPr>
            <a:r>
              <a:rPr kumimoji="0" lang="en-CA" sz="54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haroni" panose="02010803020104030203" pitchFamily="2" charset="-79"/>
              </a:rPr>
              <a:t>Cas</a:t>
            </a: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 </a:t>
            </a:r>
            <a:r>
              <a:rPr lang="en-US" sz="5400" b="1" dirty="0">
                <a:solidFill>
                  <a:schemeClr val="bg1"/>
                </a:solidFill>
                <a:latin typeface="Arial Narrow" pitchFamily="34" charset="0"/>
              </a:rPr>
              <a:t>n</a:t>
            </a:r>
            <a:r>
              <a:rPr lang="fr-FR" sz="5400" b="1" baseline="30000" dirty="0">
                <a:solidFill>
                  <a:schemeClr val="bg1"/>
                </a:solidFill>
                <a:latin typeface="Arial Narrow" pitchFamily="34" charset="0"/>
              </a:rPr>
              <a:t>o</a:t>
            </a: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 8</a:t>
            </a:r>
            <a:endParaRPr kumimoji="0" lang="en-US"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sp>
        <p:nvSpPr>
          <p:cNvPr id="13" name="TextBox 12">
            <a:extLst>
              <a:ext uri="{FF2B5EF4-FFF2-40B4-BE49-F238E27FC236}">
                <a16:creationId xmlns:a16="http://schemas.microsoft.com/office/drawing/2014/main" id="{3BDB26FA-B823-4AE8-9577-D2DEB31549D3}"/>
              </a:ext>
            </a:extLst>
          </p:cNvPr>
          <p:cNvSpPr txBox="1"/>
          <p:nvPr/>
        </p:nvSpPr>
        <p:spPr>
          <a:xfrm>
            <a:off x="-527521" y="1252279"/>
            <a:ext cx="276113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Priya</a:t>
            </a:r>
          </a:p>
          <a:p>
            <a:pPr marL="0" marR="0" lvl="0" indent="0" algn="ctr" defTabSz="457200" rtl="0" eaLnBrk="1" fontAlgn="auto" latinLnBrk="0" hangingPunct="1">
              <a:lnSpc>
                <a:spcPct val="100000"/>
              </a:lnSpc>
              <a:spcBef>
                <a:spcPts val="0"/>
              </a:spcBef>
              <a:spcAft>
                <a:spcPts val="0"/>
              </a:spcAft>
              <a:buClrTx/>
              <a:buSzTx/>
              <a:buFontTx/>
              <a:buNone/>
              <a:tabLst/>
              <a:defRPr/>
            </a:pPr>
            <a:r>
              <a:rPr lang="en-CA" dirty="0">
                <a:ln w="0"/>
                <a:solidFill>
                  <a:prstClr val="white"/>
                </a:solidFill>
                <a:effectLst>
                  <a:outerShdw blurRad="38100" dist="19050" dir="2700000" algn="tl" rotWithShape="0">
                    <a:prstClr val="black">
                      <a:alpha val="40000"/>
                    </a:prstClr>
                  </a:outerShdw>
                </a:effectLst>
                <a:latin typeface="Arial Narrow" panose="020B0606020202030204" pitchFamily="34" charset="0"/>
              </a:rPr>
              <a:t>67 </a:t>
            </a:r>
            <a:r>
              <a:rPr kumimoji="0" lang="en-US" sz="1800" b="0" i="0" u="none" strike="noStrike" kern="1200" cap="none" spc="0" normalizeH="0" baseline="0" noProof="0" dirty="0" err="1">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ans</a:t>
            </a:r>
            <a:endPar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endParaRPr>
          </a:p>
        </p:txBody>
      </p:sp>
      <p:pic>
        <p:nvPicPr>
          <p:cNvPr id="15" name="Picture 14" descr="A person posing for a picture&#10;&#10;Description automatically generated">
            <a:extLst>
              <a:ext uri="{FF2B5EF4-FFF2-40B4-BE49-F238E27FC236}">
                <a16:creationId xmlns:a16="http://schemas.microsoft.com/office/drawing/2014/main" id="{A1C2B2CF-C370-432E-81E7-9EF9B07EE692}"/>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9179" b="90700" l="9891" r="89988">
                        <a14:foregroundMark x1="42294" y1="90012" x2="42294" y2="90012"/>
                        <a14:foregroundMark x1="42294" y1="89567" x2="46663" y2="90700"/>
                        <a14:foregroundMark x1="41869" y1="9179" x2="46905" y2="11524"/>
                      </a14:backgroundRemoval>
                    </a14:imgEffect>
                  </a14:imgLayer>
                </a14:imgProps>
              </a:ext>
              <a:ext uri="{28A0092B-C50C-407E-A947-70E740481C1C}">
                <a14:useLocalDpi xmlns:a14="http://schemas.microsoft.com/office/drawing/2010/main" val="0"/>
              </a:ext>
            </a:extLst>
          </a:blip>
          <a:stretch>
            <a:fillRect/>
          </a:stretch>
        </p:blipFill>
        <p:spPr>
          <a:xfrm>
            <a:off x="129787" y="860731"/>
            <a:ext cx="4245060" cy="6367591"/>
          </a:xfrm>
          <a:prstGeom prst="rect">
            <a:avLst/>
          </a:prstGeom>
        </p:spPr>
      </p:pic>
      <p:pic>
        <p:nvPicPr>
          <p:cNvPr id="16" name="4E92DA43-5712-40E9-AFDC-2C1062C78C6F" descr="7646DFF2-B812-4635-AA57-5171E34E5A45@chrc">
            <a:extLst>
              <a:ext uri="{FF2B5EF4-FFF2-40B4-BE49-F238E27FC236}">
                <a16:creationId xmlns:a16="http://schemas.microsoft.com/office/drawing/2014/main" id="{797D6098-FA1F-45DC-88BE-C206938ABB9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80399" y="70018"/>
            <a:ext cx="1685018" cy="959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303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1446550"/>
          </a:xfrm>
          <a:prstGeom prst="rect">
            <a:avLst/>
          </a:prstGeom>
          <a:noFill/>
        </p:spPr>
        <p:txBody>
          <a:bodyPr wrap="square">
            <a:spAutoFit/>
          </a:bodyPr>
          <a:lstStyle/>
          <a:p>
            <a:pPr>
              <a:defRPr/>
            </a:pPr>
            <a:r>
              <a:rPr lang="fr-CH" sz="4400" b="1" dirty="0">
                <a:solidFill>
                  <a:srgbClr val="1B1A5A"/>
                </a:solidFill>
                <a:latin typeface="Arial Narrow" pitchFamily="34" charset="0"/>
              </a:rPr>
              <a:t>Divulgation de renseignements </a:t>
            </a:r>
            <a:br>
              <a:rPr lang="fr-CH" sz="4400" b="1" dirty="0">
                <a:solidFill>
                  <a:srgbClr val="1B1A5A"/>
                </a:solidFill>
                <a:latin typeface="Arial Narrow" pitchFamily="34" charset="0"/>
              </a:rPr>
            </a:br>
            <a:endParaRPr lang="en-US" sz="4400" b="1" dirty="0">
              <a:solidFill>
                <a:srgbClr val="1B1A5A"/>
              </a:solidFill>
              <a:latin typeface="Arial Narrow" pitchFamily="34" charset="0"/>
              <a:cs typeface="Aharoni" panose="02010803020104030203" pitchFamily="2" charset="-79"/>
            </a:endParaRPr>
          </a:p>
        </p:txBody>
      </p:sp>
      <p:pic>
        <p:nvPicPr>
          <p:cNvPr id="10" name="4E92DA43-5712-40E9-AFDC-2C1062C78C6F" descr="7646DFF2-B812-4635-AA57-5171E34E5A45@chrc">
            <a:extLst>
              <a:ext uri="{FF2B5EF4-FFF2-40B4-BE49-F238E27FC236}">
                <a16:creationId xmlns:a16="http://schemas.microsoft.com/office/drawing/2014/main" id="{2EECCD36-CE6F-478D-9D49-D95CBDEFE1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5497" y="113419"/>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ontent Placeholder 2">
            <a:extLst>
              <a:ext uri="{FF2B5EF4-FFF2-40B4-BE49-F238E27FC236}">
                <a16:creationId xmlns:a16="http://schemas.microsoft.com/office/drawing/2014/main" id="{52D142DD-2378-47D0-9654-1436CB6EBC05}"/>
              </a:ext>
            </a:extLst>
          </p:cNvPr>
          <p:cNvSpPr txBox="1">
            <a:spLocks/>
          </p:cNvSpPr>
          <p:nvPr/>
        </p:nvSpPr>
        <p:spPr>
          <a:xfrm>
            <a:off x="266700" y="1337751"/>
            <a:ext cx="8399278"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Lato"/>
                <a:ea typeface="+mn-ea"/>
                <a:cs typeface="Lato"/>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Clr>
                <a:srgbClr val="242C49"/>
              </a:buClr>
              <a:buFont typeface="Arial" panose="020B0604020202020204" pitchFamily="34" charset="0"/>
              <a:buNone/>
              <a:defRPr/>
            </a:pPr>
            <a:r>
              <a:rPr lang="fr-FR" altLang="en-US" sz="3600" b="1" kern="0" dirty="0">
                <a:solidFill>
                  <a:schemeClr val="tx1">
                    <a:lumMod val="85000"/>
                    <a:lumOff val="15000"/>
                  </a:schemeClr>
                </a:solidFill>
                <a:latin typeface="Arial Narrow" panose="020B0606020202030204" pitchFamily="34" charset="0"/>
                <a:sym typeface="Arial Narrow Bold" charset="0"/>
              </a:rPr>
              <a:t>Conférencier - </a:t>
            </a:r>
            <a:r>
              <a:rPr lang="fr-FR" altLang="en-US" sz="3600" b="1" dirty="0">
                <a:solidFill>
                  <a:srgbClr val="183059"/>
                </a:solidFill>
                <a:latin typeface="Arial Narrow" panose="020B0606020202030204" pitchFamily="34" charset="0"/>
                <a:sym typeface="Arial Narrow Bold" charset="0"/>
              </a:rPr>
              <a:t>[nom du conférencier] </a:t>
            </a:r>
            <a:endParaRPr lang="fr-FR" altLang="en-US" sz="3600" b="1" kern="0" dirty="0">
              <a:solidFill>
                <a:srgbClr val="183059"/>
              </a:solidFill>
              <a:latin typeface="Arial Narrow" panose="020B0606020202030204" pitchFamily="34" charset="0"/>
              <a:sym typeface="Arial Narrow Bold" charset="0"/>
            </a:endParaRPr>
          </a:p>
          <a:p>
            <a:pPr marL="0" indent="0">
              <a:buNone/>
            </a:pPr>
            <a:endParaRPr lang="fr-FR" altLang="en-US" sz="3200" b="1" u="sng" dirty="0">
              <a:solidFill>
                <a:srgbClr val="1B1A5A"/>
              </a:solidFill>
              <a:latin typeface="Agency FB" pitchFamily="34" charset="0"/>
              <a:ea typeface="ＭＳ Ｐゴシック" pitchFamily="34" charset="-128"/>
              <a:sym typeface="Arial Narrow Bold" charset="0"/>
            </a:endParaRPr>
          </a:p>
          <a:p>
            <a:pPr marL="0" indent="0">
              <a:buNone/>
            </a:pPr>
            <a:r>
              <a:rPr lang="fr-FR" altLang="en-US" sz="3200" b="1" dirty="0">
                <a:solidFill>
                  <a:srgbClr val="183059"/>
                </a:solidFill>
                <a:latin typeface="Arial Narrow" pitchFamily="34" charset="0"/>
                <a:ea typeface="ＭＳ Ｐゴシック" pitchFamily="34" charset="-128"/>
                <a:sym typeface="Arial Narrow Bold" charset="0"/>
              </a:rPr>
              <a:t>Relations avec des intérêts commerciaux :</a:t>
            </a:r>
            <a:endParaRPr lang="fr-FR" altLang="en-US" sz="2400" b="1" u="sng" dirty="0">
              <a:solidFill>
                <a:srgbClr val="000000">
                  <a:lumMod val="65000"/>
                  <a:lumOff val="35000"/>
                </a:srgbClr>
              </a:solidFill>
              <a:latin typeface="Arial Narrow" pitchFamily="34" charset="0"/>
              <a:ea typeface="ＭＳ Ｐゴシック" pitchFamily="34" charset="-128"/>
            </a:endParaRPr>
          </a:p>
          <a:p>
            <a:pPr marL="0" indent="0">
              <a:buFont typeface="Arial" panose="020B0604020202020204" pitchFamily="34" charset="0"/>
              <a:buNone/>
              <a:defRPr/>
            </a:pPr>
            <a:endParaRPr lang="fr-FR" altLang="en-US" sz="2800" b="1" u="sng" dirty="0">
              <a:solidFill>
                <a:srgbClr val="000000">
                  <a:lumMod val="65000"/>
                  <a:lumOff val="35000"/>
                </a:srgbClr>
              </a:solidFill>
              <a:latin typeface="Arial Narrow" panose="020B0606020202030204" pitchFamily="34" charset="0"/>
              <a:ea typeface="ＭＳ Ｐゴシック" pitchFamily="34" charset="-128"/>
            </a:endParaRPr>
          </a:p>
          <a:p>
            <a:pPr lvl="1">
              <a:buClr>
                <a:srgbClr val="00B0F0"/>
              </a:buClr>
              <a:buSzPct val="80000"/>
              <a:buFont typeface="Wingdings" panose="05000000000000000000" pitchFamily="2" charset="2"/>
              <a:buChar char="§"/>
              <a:defRPr/>
            </a:pPr>
            <a:r>
              <a:rPr lang="fr-FR" altLang="en-US" sz="2800" kern="0" dirty="0">
                <a:solidFill>
                  <a:sysClr val="windowText" lastClr="000000"/>
                </a:solidFill>
                <a:latin typeface="Arial Narrow" panose="020B0606020202030204" pitchFamily="34" charset="0"/>
                <a:ea typeface="MS PGothic" pitchFamily="34" charset="-128"/>
                <a:sym typeface="Arial Narrow Bold" charset="0"/>
              </a:rPr>
              <a:t>Subventions/Soutien à la recherche :</a:t>
            </a:r>
          </a:p>
          <a:p>
            <a:pPr lvl="1">
              <a:buClr>
                <a:srgbClr val="00B0F0"/>
              </a:buClr>
              <a:buSzPct val="80000"/>
              <a:buFont typeface="Wingdings" panose="05000000000000000000" pitchFamily="2" charset="2"/>
              <a:buChar char="§"/>
              <a:defRPr/>
            </a:pPr>
            <a:r>
              <a:rPr lang="fr-FR" altLang="en-US" sz="2800" kern="0" dirty="0">
                <a:solidFill>
                  <a:sysClr val="windowText" lastClr="000000"/>
                </a:solidFill>
                <a:latin typeface="Arial Narrow" panose="020B0606020202030204" pitchFamily="34" charset="0"/>
                <a:ea typeface="MS PGothic" pitchFamily="34" charset="-128"/>
                <a:sym typeface="Arial Narrow Bold" charset="0"/>
              </a:rPr>
              <a:t>Bureau des conférenciers/Honoraires :</a:t>
            </a:r>
          </a:p>
          <a:p>
            <a:pPr lvl="1">
              <a:buClr>
                <a:srgbClr val="00B0F0"/>
              </a:buClr>
              <a:buSzPct val="80000"/>
              <a:buFont typeface="Wingdings" panose="05000000000000000000" pitchFamily="2" charset="2"/>
              <a:buChar char="§"/>
              <a:defRPr/>
            </a:pPr>
            <a:r>
              <a:rPr lang="fr-FR" altLang="en-US" sz="2800" kern="0" dirty="0">
                <a:solidFill>
                  <a:sysClr val="windowText" lastClr="000000"/>
                </a:solidFill>
                <a:latin typeface="Arial Narrow" panose="020B0606020202030204" pitchFamily="34" charset="0"/>
                <a:ea typeface="MS PGothic" pitchFamily="34" charset="-128"/>
                <a:sym typeface="Arial Narrow Bold" charset="0"/>
              </a:rPr>
              <a:t>Frais de consultation : </a:t>
            </a:r>
          </a:p>
          <a:p>
            <a:pPr lvl="1">
              <a:buClr>
                <a:srgbClr val="00B0F0"/>
              </a:buClr>
              <a:buSzPct val="80000"/>
              <a:buFont typeface="Wingdings" panose="05000000000000000000" pitchFamily="2" charset="2"/>
              <a:buChar char="§"/>
              <a:defRPr/>
            </a:pPr>
            <a:r>
              <a:rPr lang="fr-FR" altLang="en-US" sz="2800" kern="0" dirty="0">
                <a:solidFill>
                  <a:sysClr val="windowText" lastClr="000000"/>
                </a:solidFill>
                <a:latin typeface="Arial Narrow" panose="020B0606020202030204" pitchFamily="34" charset="0"/>
                <a:ea typeface="MS PGothic" pitchFamily="34" charset="-128"/>
                <a:sym typeface="Arial Narrow Bold" charset="0"/>
              </a:rPr>
              <a:t>Brevets : </a:t>
            </a:r>
          </a:p>
          <a:p>
            <a:pPr lvl="1">
              <a:buClr>
                <a:srgbClr val="00B0F0"/>
              </a:buClr>
              <a:buSzPct val="80000"/>
              <a:buFont typeface="Wingdings" panose="05000000000000000000" pitchFamily="2" charset="2"/>
              <a:buChar char="§"/>
              <a:defRPr/>
            </a:pPr>
            <a:r>
              <a:rPr lang="fr-FR" altLang="en-US" sz="2800" kern="0" dirty="0">
                <a:solidFill>
                  <a:sysClr val="windowText" lastClr="000000"/>
                </a:solidFill>
                <a:latin typeface="Arial Narrow" panose="020B0606020202030204" pitchFamily="34" charset="0"/>
                <a:ea typeface="MS PGothic" pitchFamily="34" charset="-128"/>
                <a:sym typeface="Arial Narrow Bold" charset="0"/>
              </a:rPr>
              <a:t>Autres :</a:t>
            </a:r>
            <a:endParaRPr lang="fr-FR" sz="1800" dirty="0">
              <a:solidFill>
                <a:srgbClr val="AF2328"/>
              </a:solidFill>
              <a:latin typeface="Arial Narrow" panose="020B0606020202030204" pitchFamily="34" charset="0"/>
            </a:endParaRPr>
          </a:p>
        </p:txBody>
      </p:sp>
    </p:spTree>
    <p:extLst>
      <p:ext uri="{BB962C8B-B14F-4D97-AF65-F5344CB8AC3E}">
        <p14:creationId xmlns:p14="http://schemas.microsoft.com/office/powerpoint/2010/main" val="3165141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129787" y="0"/>
            <a:ext cx="2885726" cy="923330"/>
          </a:xfrm>
          <a:prstGeom prst="rect">
            <a:avLst/>
          </a:prstGeom>
          <a:noFill/>
        </p:spPr>
        <p:txBody>
          <a:bodyPr wrap="square">
            <a:spAutoFit/>
          </a:bodyPr>
          <a:lstStyle/>
          <a:p>
            <a:pPr lvl="0">
              <a:defRPr/>
            </a:pPr>
            <a:r>
              <a:rPr kumimoji="0" lang="en-CA" sz="54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haroni" panose="02010803020104030203" pitchFamily="2" charset="-79"/>
              </a:rPr>
              <a:t>Cas</a:t>
            </a: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 </a:t>
            </a:r>
            <a:r>
              <a:rPr lang="en-US" sz="5400" b="1" dirty="0">
                <a:solidFill>
                  <a:schemeClr val="bg1"/>
                </a:solidFill>
                <a:latin typeface="Arial Narrow" pitchFamily="34" charset="0"/>
              </a:rPr>
              <a:t>n</a:t>
            </a:r>
            <a:r>
              <a:rPr lang="fr-FR" sz="5400" b="1" baseline="30000" dirty="0">
                <a:solidFill>
                  <a:schemeClr val="bg1"/>
                </a:solidFill>
                <a:latin typeface="Arial Narrow" pitchFamily="34" charset="0"/>
              </a:rPr>
              <a:t>o</a:t>
            </a: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 8</a:t>
            </a:r>
            <a:endParaRPr kumimoji="0" lang="en-US"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D512669C-4E5D-4BB9-989E-404FDD9C6BC3}"/>
              </a:ext>
            </a:extLst>
          </p:cNvPr>
          <p:cNvSpPr txBox="1"/>
          <p:nvPr/>
        </p:nvSpPr>
        <p:spPr>
          <a:xfrm>
            <a:off x="-527521" y="1252279"/>
            <a:ext cx="276113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Priya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67 </a:t>
            </a:r>
            <a:r>
              <a:rPr kumimoji="0" lang="en-US" sz="1800" b="0" i="0" u="none" strike="noStrike" kern="1200" cap="none" spc="0" normalizeH="0" baseline="0" noProof="0" dirty="0" err="1">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ans</a:t>
            </a:r>
            <a:endPar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endParaRPr>
          </a:p>
        </p:txBody>
      </p:sp>
      <p:pic>
        <p:nvPicPr>
          <p:cNvPr id="16" name="Picture 15" descr="A person posing for a picture&#10;&#10;Description automatically generated">
            <a:extLst>
              <a:ext uri="{FF2B5EF4-FFF2-40B4-BE49-F238E27FC236}">
                <a16:creationId xmlns:a16="http://schemas.microsoft.com/office/drawing/2014/main" id="{9DB83CB6-FD15-4658-A555-5C5426943E72}"/>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9179" b="90700" l="9891" r="89988">
                        <a14:foregroundMark x1="42294" y1="90012" x2="42294" y2="90012"/>
                        <a14:foregroundMark x1="42294" y1="89567" x2="46663" y2="90700"/>
                        <a14:foregroundMark x1="41869" y1="9179" x2="46905" y2="11524"/>
                      </a14:backgroundRemoval>
                    </a14:imgEffect>
                  </a14:imgLayer>
                </a14:imgProps>
              </a:ext>
              <a:ext uri="{28A0092B-C50C-407E-A947-70E740481C1C}">
                <a14:useLocalDpi xmlns:a14="http://schemas.microsoft.com/office/drawing/2010/main" val="0"/>
              </a:ext>
            </a:extLst>
          </a:blip>
          <a:stretch>
            <a:fillRect/>
          </a:stretch>
        </p:blipFill>
        <p:spPr>
          <a:xfrm>
            <a:off x="129787" y="860731"/>
            <a:ext cx="4245060" cy="6367591"/>
          </a:xfrm>
          <a:prstGeom prst="rect">
            <a:avLst/>
          </a:prstGeom>
        </p:spPr>
      </p:pic>
      <p:pic>
        <p:nvPicPr>
          <p:cNvPr id="13" name="Picture 2" descr="Related image">
            <a:extLst>
              <a:ext uri="{FF2B5EF4-FFF2-40B4-BE49-F238E27FC236}">
                <a16:creationId xmlns:a16="http://schemas.microsoft.com/office/drawing/2014/main" id="{469863D1-8575-4682-B5F1-926B016C4E0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634584">
            <a:off x="4090104" y="354042"/>
            <a:ext cx="2058156" cy="2058156"/>
          </a:xfrm>
          <a:prstGeom prst="rect">
            <a:avLst/>
          </a:prstGeom>
          <a:noFill/>
          <a:extLst>
            <a:ext uri="{909E8E84-426E-40DD-AFC4-6F175D3DCCD1}">
              <a14:hiddenFill xmlns:a14="http://schemas.microsoft.com/office/drawing/2010/main">
                <a:solidFill>
                  <a:srgbClr val="FFFFFF"/>
                </a:solidFill>
              </a14:hiddenFill>
            </a:ext>
          </a:extLst>
        </p:spPr>
      </p:pic>
      <p:sp>
        <p:nvSpPr>
          <p:cNvPr id="18" name="Content Placeholder 2">
            <a:extLst>
              <a:ext uri="{FF2B5EF4-FFF2-40B4-BE49-F238E27FC236}">
                <a16:creationId xmlns:a16="http://schemas.microsoft.com/office/drawing/2014/main" id="{995E9A74-9DC2-4DBC-B3FA-22CF89A59853}"/>
              </a:ext>
            </a:extLst>
          </p:cNvPr>
          <p:cNvSpPr txBox="1">
            <a:spLocks/>
          </p:cNvSpPr>
          <p:nvPr/>
        </p:nvSpPr>
        <p:spPr>
          <a:xfrm>
            <a:off x="3573379" y="3857124"/>
            <a:ext cx="5165887" cy="4199184"/>
          </a:xfrm>
          <a:prstGeom prst="rect">
            <a:avLst/>
          </a:prstGeom>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defTabSz="457200">
              <a:lnSpc>
                <a:spcPct val="100000"/>
              </a:lnSpc>
              <a:spcBef>
                <a:spcPts val="0"/>
              </a:spcBef>
              <a:buClr>
                <a:srgbClr val="00B0F0"/>
              </a:buClr>
              <a:buFont typeface="Wingdings" panose="05000000000000000000" pitchFamily="2" charset="2"/>
              <a:buChar char="§"/>
            </a:pPr>
            <a:r>
              <a:rPr lang="fr-CA" b="1" dirty="0">
                <a:solidFill>
                  <a:prstClr val="black"/>
                </a:solidFill>
                <a:latin typeface="Arial Narrow" panose="020B0606020202030204" pitchFamily="34" charset="0"/>
              </a:rPr>
              <a:t>500 ESAP / jour</a:t>
            </a:r>
          </a:p>
          <a:p>
            <a:pPr marL="342900" indent="-342900" algn="l" defTabSz="457200">
              <a:lnSpc>
                <a:spcPct val="100000"/>
              </a:lnSpc>
              <a:spcBef>
                <a:spcPts val="0"/>
              </a:spcBef>
              <a:buClr>
                <a:srgbClr val="00B0F0"/>
              </a:buClr>
              <a:buFont typeface="Wingdings" panose="05000000000000000000" pitchFamily="2" charset="2"/>
              <a:buChar char="§"/>
            </a:pPr>
            <a:r>
              <a:rPr lang="fr-CA" b="1" dirty="0">
                <a:solidFill>
                  <a:prstClr val="black"/>
                </a:solidFill>
                <a:latin typeface="Arial Narrow" panose="020B0606020202030204" pitchFamily="34" charset="0"/>
              </a:rPr>
              <a:t>3 salves de tachycardies auriculaires irrégulières à une FC de 135 </a:t>
            </a:r>
            <a:r>
              <a:rPr lang="fr-CA" b="1" dirty="0" err="1">
                <a:solidFill>
                  <a:prstClr val="black"/>
                </a:solidFill>
                <a:latin typeface="Arial Narrow" panose="020B0606020202030204" pitchFamily="34" charset="0"/>
              </a:rPr>
              <a:t>batt</a:t>
            </a:r>
            <a:r>
              <a:rPr lang="fr-CA" b="1" dirty="0">
                <a:solidFill>
                  <a:prstClr val="black"/>
                </a:solidFill>
                <a:latin typeface="Arial Narrow" panose="020B0606020202030204" pitchFamily="34" charset="0"/>
              </a:rPr>
              <a:t>./min</a:t>
            </a:r>
          </a:p>
          <a:p>
            <a:pPr marL="342900" indent="-342900" algn="l" defTabSz="457200">
              <a:lnSpc>
                <a:spcPct val="100000"/>
              </a:lnSpc>
              <a:spcBef>
                <a:spcPts val="0"/>
              </a:spcBef>
              <a:buClr>
                <a:srgbClr val="00B0F0"/>
              </a:buClr>
              <a:buFont typeface="Wingdings" panose="05000000000000000000" pitchFamily="2" charset="2"/>
              <a:buChar char="§"/>
            </a:pPr>
            <a:r>
              <a:rPr lang="fr-CA" b="1" dirty="0">
                <a:solidFill>
                  <a:prstClr val="black"/>
                </a:solidFill>
                <a:latin typeface="Arial Narrow" panose="020B0606020202030204" pitchFamily="34" charset="0"/>
              </a:rPr>
              <a:t>Le plus long épisode est de  2 min</a:t>
            </a:r>
          </a:p>
        </p:txBody>
      </p:sp>
      <p:sp>
        <p:nvSpPr>
          <p:cNvPr id="15" name="TextBox 14">
            <a:extLst>
              <a:ext uri="{FF2B5EF4-FFF2-40B4-BE49-F238E27FC236}">
                <a16:creationId xmlns:a16="http://schemas.microsoft.com/office/drawing/2014/main" id="{132B2AC5-0C79-4D8A-90FC-8FF74B0ADFFC}"/>
              </a:ext>
            </a:extLst>
          </p:cNvPr>
          <p:cNvSpPr txBox="1"/>
          <p:nvPr/>
        </p:nvSpPr>
        <p:spPr>
          <a:xfrm>
            <a:off x="3195263" y="2225842"/>
            <a:ext cx="5948737" cy="1569660"/>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
              <a:tabLst/>
              <a:defRPr/>
            </a:pPr>
            <a:r>
              <a:rPr kumimoji="0" lang="fr-CA" sz="3200" b="1" i="0" u="none" strike="noStrike" kern="1200" cap="none" spc="0" normalizeH="0" baseline="0" dirty="0">
                <a:ln>
                  <a:noFill/>
                </a:ln>
                <a:solidFill>
                  <a:prstClr val="black"/>
                </a:solidFill>
                <a:effectLst/>
                <a:uLnTx/>
                <a:uFillTx/>
                <a:latin typeface="Arial Narrow" panose="020B0606020202030204" pitchFamily="34" charset="0"/>
              </a:rPr>
              <a:t>Vous demandez un enregistrement</a:t>
            </a:r>
            <a:r>
              <a:rPr kumimoji="0" lang="fr-CA" sz="3200" b="1" i="0" u="none" strike="noStrike" kern="1200" cap="none" spc="0" normalizeH="0" dirty="0">
                <a:ln>
                  <a:noFill/>
                </a:ln>
                <a:solidFill>
                  <a:prstClr val="black"/>
                </a:solidFill>
                <a:effectLst/>
                <a:uLnTx/>
                <a:uFillTx/>
                <a:latin typeface="Arial Narrow" panose="020B0606020202030204" pitchFamily="34" charset="0"/>
              </a:rPr>
              <a:t> Holter de 24 heures</a:t>
            </a:r>
            <a:endParaRPr lang="fr-CA" sz="3200" b="1" dirty="0">
              <a:solidFill>
                <a:prstClr val="black"/>
              </a:solidFill>
              <a:latin typeface="Arial Narrow" panose="020B0606020202030204" pitchFamily="34" charset="0"/>
            </a:endParaRPr>
          </a:p>
        </p:txBody>
      </p:sp>
      <p:sp>
        <p:nvSpPr>
          <p:cNvPr id="3" name="ZoneTexte 2"/>
          <p:cNvSpPr txBox="1"/>
          <p:nvPr/>
        </p:nvSpPr>
        <p:spPr>
          <a:xfrm>
            <a:off x="3489159" y="6329901"/>
            <a:ext cx="4998882" cy="307777"/>
          </a:xfrm>
          <a:prstGeom prst="rect">
            <a:avLst/>
          </a:prstGeom>
          <a:noFill/>
        </p:spPr>
        <p:txBody>
          <a:bodyPr wrap="square" rtlCol="0">
            <a:spAutoFit/>
          </a:bodyPr>
          <a:lstStyle/>
          <a:p>
            <a:r>
              <a:rPr lang="fr-CA" sz="1400" dirty="0">
                <a:solidFill>
                  <a:schemeClr val="bg1"/>
                </a:solidFill>
              </a:rPr>
              <a:t>ESAP = extrasystoles auriculaires prématurées</a:t>
            </a:r>
            <a:endParaRPr lang="fr-FR" sz="1400" dirty="0">
              <a:solidFill>
                <a:schemeClr val="bg1"/>
              </a:solidFill>
            </a:endParaRPr>
          </a:p>
        </p:txBody>
      </p:sp>
      <p:pic>
        <p:nvPicPr>
          <p:cNvPr id="19" name="4E92DA43-5712-40E9-AFDC-2C1062C78C6F" descr="7646DFF2-B812-4635-AA57-5171E34E5A45@chrc">
            <a:extLst>
              <a:ext uri="{FF2B5EF4-FFF2-40B4-BE49-F238E27FC236}">
                <a16:creationId xmlns:a16="http://schemas.microsoft.com/office/drawing/2014/main" id="{EF34FCD3-8982-495F-B01F-22840EE8241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98035" y="76699"/>
            <a:ext cx="1884040" cy="107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898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55448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304144" y="1282311"/>
            <a:ext cx="7593358" cy="1200329"/>
          </a:xfrm>
          <a:prstGeom prst="rect">
            <a:avLst/>
          </a:prstGeom>
        </p:spPr>
        <p:txBody>
          <a:bodyPr wrap="square">
            <a:spAutoFit/>
          </a:bodyPr>
          <a:lstStyle/>
          <a:p>
            <a:pPr lvl="0" algn="ctr">
              <a:defRPr/>
            </a:pPr>
            <a:r>
              <a:rPr lang="fr-FR" sz="3600" b="1" dirty="0">
                <a:solidFill>
                  <a:prstClr val="white">
                    <a:lumMod val="95000"/>
                  </a:prstClr>
                </a:solidFill>
                <a:latin typeface="Arial Narrow" panose="020B0606020202030204" pitchFamily="34" charset="0"/>
                <a:cs typeface="Candara"/>
              </a:rPr>
              <a:t>Prescririez-VOUS un AOD à </a:t>
            </a:r>
            <a:r>
              <a:rPr lang="fr-FR" sz="3600" b="1" dirty="0" err="1">
                <a:solidFill>
                  <a:prstClr val="white">
                    <a:lumMod val="95000"/>
                  </a:prstClr>
                </a:solidFill>
                <a:latin typeface="Arial Narrow" panose="020B0606020202030204" pitchFamily="34" charset="0"/>
                <a:cs typeface="Candara"/>
              </a:rPr>
              <a:t>Priya</a:t>
            </a:r>
            <a:r>
              <a:rPr lang="fr-FR" sz="3600" b="1" dirty="0">
                <a:solidFill>
                  <a:prstClr val="white">
                    <a:lumMod val="95000"/>
                  </a:prstClr>
                </a:solidFill>
                <a:latin typeface="Arial Narrow" panose="020B0606020202030204" pitchFamily="34" charset="0"/>
                <a:cs typeface="Candara"/>
              </a:rPr>
              <a:t> sur la base des résultats du Holter de 24 h</a:t>
            </a: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71134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pic>
        <p:nvPicPr>
          <p:cNvPr id="3" name="Picture 2" descr="A close up of a device&#10;&#10;Description automatically generated">
            <a:extLst>
              <a:ext uri="{FF2B5EF4-FFF2-40B4-BE49-F238E27FC236}">
                <a16:creationId xmlns:a16="http://schemas.microsoft.com/office/drawing/2014/main" id="{188B653A-1A0C-4C2D-87B2-D445A04ECC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089" y="2945657"/>
            <a:ext cx="2869459" cy="2743200"/>
          </a:xfrm>
          <a:prstGeom prst="rect">
            <a:avLst/>
          </a:prstGeom>
        </p:spPr>
      </p:pic>
      <p:pic>
        <p:nvPicPr>
          <p:cNvPr id="11" name="Picture 10" descr="A close up of a logo&#10;&#10;Description automatically generated">
            <a:extLst>
              <a:ext uri="{FF2B5EF4-FFF2-40B4-BE49-F238E27FC236}">
                <a16:creationId xmlns:a16="http://schemas.microsoft.com/office/drawing/2014/main" id="{9C207FB0-055D-46FE-9A13-E2EF7E8A2D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26475" y="3753797"/>
            <a:ext cx="2869459" cy="2743200"/>
          </a:xfrm>
          <a:prstGeom prst="rect">
            <a:avLst/>
          </a:prstGeom>
        </p:spPr>
      </p:pic>
      <p:pic>
        <p:nvPicPr>
          <p:cNvPr id="14" name="Picture 13" descr="A close up of a sign&#10;&#10;Description automatically generated">
            <a:extLst>
              <a:ext uri="{FF2B5EF4-FFF2-40B4-BE49-F238E27FC236}">
                <a16:creationId xmlns:a16="http://schemas.microsoft.com/office/drawing/2014/main" id="{51B39F07-2DEA-40DF-969B-6832D0E75331}"/>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7200"/>
                    </a14:imgEffect>
                  </a14:imgLayer>
                </a14:imgProps>
              </a:ext>
              <a:ext uri="{28A0092B-C50C-407E-A947-70E740481C1C}">
                <a14:useLocalDpi xmlns:a14="http://schemas.microsoft.com/office/drawing/2010/main" val="0"/>
              </a:ext>
            </a:extLst>
          </a:blip>
          <a:stretch>
            <a:fillRect/>
          </a:stretch>
        </p:blipFill>
        <p:spPr>
          <a:xfrm>
            <a:off x="-23322" y="45720"/>
            <a:ext cx="1466114" cy="3302058"/>
          </a:xfrm>
          <a:prstGeom prst="rect">
            <a:avLst/>
          </a:prstGeom>
        </p:spPr>
      </p:pic>
      <p:pic>
        <p:nvPicPr>
          <p:cNvPr id="15" name="4E92DA43-5712-40E9-AFDC-2C1062C78C6F" descr="7646DFF2-B812-4635-AA57-5171E34E5A45@chrc">
            <a:extLst>
              <a:ext uri="{FF2B5EF4-FFF2-40B4-BE49-F238E27FC236}">
                <a16:creationId xmlns:a16="http://schemas.microsoft.com/office/drawing/2014/main" id="{942E0D6D-6E44-4EF5-A09E-0A035F936C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24169" y="81971"/>
            <a:ext cx="1673333" cy="953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72120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75578" y="0"/>
            <a:ext cx="2939935" cy="923330"/>
          </a:xfrm>
          <a:prstGeom prst="rect">
            <a:avLst/>
          </a:prstGeom>
          <a:noFill/>
        </p:spPr>
        <p:txBody>
          <a:bodyPr wrap="square">
            <a:spAutoFit/>
          </a:bodyPr>
          <a:lstStyle/>
          <a:p>
            <a:pPr lvl="0">
              <a:defRPr/>
            </a:pPr>
            <a:r>
              <a:rPr kumimoji="0" lang="en-CA" sz="54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haroni" panose="02010803020104030203" pitchFamily="2" charset="-79"/>
              </a:rPr>
              <a:t>Cas</a:t>
            </a: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 </a:t>
            </a:r>
            <a:r>
              <a:rPr lang="en-US" sz="5400" b="1" dirty="0">
                <a:solidFill>
                  <a:schemeClr val="bg1"/>
                </a:solidFill>
                <a:latin typeface="Arial Narrow" pitchFamily="34" charset="0"/>
              </a:rPr>
              <a:t>n</a:t>
            </a:r>
            <a:r>
              <a:rPr lang="fr-FR" sz="5400" b="1" baseline="30000" dirty="0">
                <a:solidFill>
                  <a:schemeClr val="bg1"/>
                </a:solidFill>
                <a:latin typeface="Arial Narrow" pitchFamily="34" charset="0"/>
              </a:rPr>
              <a:t>o</a:t>
            </a: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 8</a:t>
            </a:r>
            <a:endParaRPr kumimoji="0" lang="en-US"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D512669C-4E5D-4BB9-989E-404FDD9C6BC3}"/>
              </a:ext>
            </a:extLst>
          </p:cNvPr>
          <p:cNvSpPr txBox="1"/>
          <p:nvPr/>
        </p:nvSpPr>
        <p:spPr>
          <a:xfrm>
            <a:off x="-643635" y="1252279"/>
            <a:ext cx="276113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Ethel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83 </a:t>
            </a:r>
            <a:r>
              <a:rPr kumimoji="0" lang="en-US" sz="1800" b="0" i="0" u="none" strike="noStrike" kern="1200" cap="none" spc="0" normalizeH="0" baseline="0" noProof="0" dirty="0" err="1">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ans</a:t>
            </a:r>
            <a:endPar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endParaRPr>
          </a:p>
        </p:txBody>
      </p:sp>
      <p:pic>
        <p:nvPicPr>
          <p:cNvPr id="19" name="Picture 18" descr="A person wearing a costume&#10;&#10;Description automatically generated">
            <a:extLst>
              <a:ext uri="{FF2B5EF4-FFF2-40B4-BE49-F238E27FC236}">
                <a16:creationId xmlns:a16="http://schemas.microsoft.com/office/drawing/2014/main" id="{A0BBB109-A7E6-4C23-A040-A78B4645DC2C}"/>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6665" y="1009502"/>
            <a:ext cx="4289209" cy="5870269"/>
          </a:xfrm>
          <a:prstGeom prst="rect">
            <a:avLst/>
          </a:prstGeom>
        </p:spPr>
      </p:pic>
      <p:sp>
        <p:nvSpPr>
          <p:cNvPr id="21" name="TextBox 20">
            <a:extLst>
              <a:ext uri="{FF2B5EF4-FFF2-40B4-BE49-F238E27FC236}">
                <a16:creationId xmlns:a16="http://schemas.microsoft.com/office/drawing/2014/main" id="{D8F04ADE-79A5-444C-940D-4EA7736DA1E3}"/>
              </a:ext>
            </a:extLst>
          </p:cNvPr>
          <p:cNvSpPr txBox="1"/>
          <p:nvPr/>
        </p:nvSpPr>
        <p:spPr>
          <a:xfrm>
            <a:off x="3259638" y="1728349"/>
            <a:ext cx="5829477" cy="3539430"/>
          </a:xfrm>
          <a:prstGeom prst="rect">
            <a:avLst/>
          </a:prstGeom>
          <a:noFill/>
        </p:spPr>
        <p:txBody>
          <a:bodyPr wrap="square" rtlCol="0">
            <a:spAutoFit/>
          </a:bodyPr>
          <a:lstStyle/>
          <a:p>
            <a:pPr marL="342900" indent="-342900">
              <a:buClr>
                <a:srgbClr val="00B0F0"/>
              </a:buClr>
              <a:buFont typeface="Wingdings" panose="05000000000000000000" pitchFamily="2" charset="2"/>
              <a:buChar char="§"/>
            </a:pPr>
            <a:r>
              <a:rPr lang="fr-CA" sz="3200" b="1" dirty="0">
                <a:latin typeface="Arial Narrow" panose="020B0606020202030204" pitchFamily="34" charset="0"/>
              </a:rPr>
              <a:t>Ethel a subi récemment un AVC avec un déficit neurologique modéré.</a:t>
            </a:r>
          </a:p>
          <a:p>
            <a:pPr>
              <a:buClr>
                <a:srgbClr val="00B0F0"/>
              </a:buClr>
            </a:pPr>
            <a:endParaRPr lang="fr-CA" sz="3200" b="1" dirty="0">
              <a:latin typeface="Arial Narrow" panose="020B0606020202030204" pitchFamily="34" charset="0"/>
            </a:endParaRPr>
          </a:p>
          <a:p>
            <a:pPr marL="342900" indent="-342900">
              <a:buClr>
                <a:srgbClr val="00B0F0"/>
              </a:buClr>
              <a:buFont typeface="Wingdings" panose="05000000000000000000" pitchFamily="2" charset="2"/>
              <a:buChar char="§"/>
            </a:pPr>
            <a:r>
              <a:rPr lang="fr-CA" sz="3200" b="1" dirty="0">
                <a:latin typeface="Arial Narrow" panose="020B0606020202030204" pitchFamily="34" charset="0"/>
              </a:rPr>
              <a:t>Elle est autrement asymptomatique et n’a pas d’antécédents de palpitations.</a:t>
            </a:r>
          </a:p>
        </p:txBody>
      </p:sp>
      <p:pic>
        <p:nvPicPr>
          <p:cNvPr id="11" name="4E92DA43-5712-40E9-AFDC-2C1062C78C6F" descr="7646DFF2-B812-4635-AA57-5171E34E5A45@chrc">
            <a:extLst>
              <a:ext uri="{FF2B5EF4-FFF2-40B4-BE49-F238E27FC236}">
                <a16:creationId xmlns:a16="http://schemas.microsoft.com/office/drawing/2014/main" id="{57BDC2C0-CC1C-42CC-87AF-BB2DBCAFBB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8035" y="76699"/>
            <a:ext cx="1884040" cy="107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43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 name="Picture 9">
            <a:extLst>
              <a:ext uri="{FF2B5EF4-FFF2-40B4-BE49-F238E27FC236}">
                <a16:creationId xmlns:a16="http://schemas.microsoft.com/office/drawing/2014/main" id="{6C1CAB89-6796-4B4F-8D9F-635187B8DB40}"/>
              </a:ext>
            </a:extLst>
          </p:cNvPr>
          <p:cNvPicPr>
            <a:picLocks noChangeAspect="1"/>
          </p:cNvPicPr>
          <p:nvPr/>
        </p:nvPicPr>
        <p:blipFill>
          <a:blip r:embed="rId5"/>
          <a:stretch>
            <a:fillRect/>
          </a:stretch>
        </p:blipFill>
        <p:spPr>
          <a:xfrm>
            <a:off x="3202102" y="4440396"/>
            <a:ext cx="5992887" cy="2328874"/>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29665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216568" y="0"/>
            <a:ext cx="2798945" cy="923330"/>
          </a:xfrm>
          <a:prstGeom prst="rect">
            <a:avLst/>
          </a:prstGeom>
          <a:noFill/>
        </p:spPr>
        <p:txBody>
          <a:bodyPr wrap="square">
            <a:spAutoFit/>
          </a:bodyPr>
          <a:lstStyle/>
          <a:p>
            <a:pPr lvl="0">
              <a:defRPr/>
            </a:pPr>
            <a:r>
              <a:rPr kumimoji="0" lang="en-CA" sz="54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haroni" panose="02010803020104030203" pitchFamily="2" charset="-79"/>
              </a:rPr>
              <a:t>Cas</a:t>
            </a: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 </a:t>
            </a:r>
            <a:r>
              <a:rPr lang="en-US" sz="5400" b="1" dirty="0">
                <a:solidFill>
                  <a:schemeClr val="bg1"/>
                </a:solidFill>
                <a:latin typeface="Arial Narrow" pitchFamily="34" charset="0"/>
              </a:rPr>
              <a:t>n</a:t>
            </a:r>
            <a:r>
              <a:rPr lang="fr-FR" sz="5400" b="1" baseline="30000" dirty="0">
                <a:solidFill>
                  <a:schemeClr val="bg1"/>
                </a:solidFill>
                <a:latin typeface="Arial Narrow" pitchFamily="34" charset="0"/>
              </a:rPr>
              <a:t>o </a:t>
            </a: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8</a:t>
            </a:r>
            <a:endParaRPr kumimoji="0" lang="en-US"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D3BC8281-4ECF-4CEC-8B64-24E0DA88FC1D}"/>
              </a:ext>
            </a:extLst>
          </p:cNvPr>
          <p:cNvSpPr txBox="1"/>
          <p:nvPr/>
        </p:nvSpPr>
        <p:spPr>
          <a:xfrm>
            <a:off x="-643635" y="1252279"/>
            <a:ext cx="276113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Ethel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83 </a:t>
            </a:r>
            <a:r>
              <a:rPr kumimoji="0" lang="en-US" sz="1800" b="0" i="0" u="none" strike="noStrike" kern="1200" cap="none" spc="0" normalizeH="0" baseline="0" noProof="0" dirty="0" err="1">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ans</a:t>
            </a:r>
            <a:endPar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endParaRPr>
          </a:p>
        </p:txBody>
      </p:sp>
      <p:pic>
        <p:nvPicPr>
          <p:cNvPr id="8" name="Picture 7">
            <a:extLst>
              <a:ext uri="{FF2B5EF4-FFF2-40B4-BE49-F238E27FC236}">
                <a16:creationId xmlns:a16="http://schemas.microsoft.com/office/drawing/2014/main" id="{FF1C1ED8-D167-42BA-A171-8D5F8496334E}"/>
              </a:ext>
            </a:extLst>
          </p:cNvPr>
          <p:cNvPicPr>
            <a:picLocks noChangeAspect="1"/>
          </p:cNvPicPr>
          <p:nvPr/>
        </p:nvPicPr>
        <p:blipFill>
          <a:blip r:embed="rId6"/>
          <a:stretch>
            <a:fillRect/>
          </a:stretch>
        </p:blipFill>
        <p:spPr>
          <a:xfrm>
            <a:off x="3296653" y="1012555"/>
            <a:ext cx="5847347" cy="1343390"/>
          </a:xfrm>
          <a:prstGeom prst="rect">
            <a:avLst/>
          </a:prstGeom>
        </p:spPr>
      </p:pic>
      <p:pic>
        <p:nvPicPr>
          <p:cNvPr id="9" name="Picture 8">
            <a:extLst>
              <a:ext uri="{FF2B5EF4-FFF2-40B4-BE49-F238E27FC236}">
                <a16:creationId xmlns:a16="http://schemas.microsoft.com/office/drawing/2014/main" id="{8AE4E0E4-C9E3-4E1F-96E2-49D68FFAF223}"/>
              </a:ext>
            </a:extLst>
          </p:cNvPr>
          <p:cNvPicPr>
            <a:picLocks noChangeAspect="1"/>
          </p:cNvPicPr>
          <p:nvPr/>
        </p:nvPicPr>
        <p:blipFill>
          <a:blip r:embed="rId7"/>
          <a:stretch>
            <a:fillRect/>
          </a:stretch>
        </p:blipFill>
        <p:spPr>
          <a:xfrm>
            <a:off x="3283953" y="2667249"/>
            <a:ext cx="5911036" cy="1562548"/>
          </a:xfrm>
          <a:prstGeom prst="rect">
            <a:avLst/>
          </a:prstGeom>
        </p:spPr>
      </p:pic>
      <p:pic>
        <p:nvPicPr>
          <p:cNvPr id="18" name="Picture 17" descr="A person wearing a costume&#10;&#10;Description automatically generated">
            <a:extLst>
              <a:ext uri="{FF2B5EF4-FFF2-40B4-BE49-F238E27FC236}">
                <a16:creationId xmlns:a16="http://schemas.microsoft.com/office/drawing/2014/main" id="{EECFDD33-30B7-4D82-805E-597777C24565}"/>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6665" y="1009502"/>
            <a:ext cx="4289209" cy="5870269"/>
          </a:xfrm>
          <a:prstGeom prst="rect">
            <a:avLst/>
          </a:prstGeom>
        </p:spPr>
      </p:pic>
      <p:pic>
        <p:nvPicPr>
          <p:cNvPr id="19" name="4E92DA43-5712-40E9-AFDC-2C1062C78C6F" descr="7646DFF2-B812-4635-AA57-5171E34E5A45@chrc">
            <a:extLst>
              <a:ext uri="{FF2B5EF4-FFF2-40B4-BE49-F238E27FC236}">
                <a16:creationId xmlns:a16="http://schemas.microsoft.com/office/drawing/2014/main" id="{F246CDD4-8642-4039-B9FB-5FF357976F3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11235" y="25613"/>
            <a:ext cx="1616197" cy="92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6831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300789" y="0"/>
            <a:ext cx="2714724" cy="923330"/>
          </a:xfrm>
          <a:prstGeom prst="rect">
            <a:avLst/>
          </a:prstGeom>
          <a:noFill/>
        </p:spPr>
        <p:txBody>
          <a:bodyPr wrap="square">
            <a:spAutoFit/>
          </a:bodyPr>
          <a:lstStyle/>
          <a:p>
            <a:pPr lvl="0">
              <a:defRPr/>
            </a:pPr>
            <a:r>
              <a:rPr kumimoji="0" lang="en-CA" sz="54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haroni" panose="02010803020104030203" pitchFamily="2" charset="-79"/>
              </a:rPr>
              <a:t>Cas</a:t>
            </a: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 </a:t>
            </a:r>
            <a:r>
              <a:rPr lang="en-US" sz="5400" b="1" dirty="0">
                <a:solidFill>
                  <a:schemeClr val="bg1"/>
                </a:solidFill>
                <a:latin typeface="Arial Narrow" pitchFamily="34" charset="0"/>
              </a:rPr>
              <a:t>n</a:t>
            </a:r>
            <a:r>
              <a:rPr lang="fr-FR" sz="5400" b="1" baseline="30000" dirty="0">
                <a:solidFill>
                  <a:schemeClr val="bg1"/>
                </a:solidFill>
                <a:latin typeface="Arial Narrow" pitchFamily="34" charset="0"/>
              </a:rPr>
              <a:t>o </a:t>
            </a: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8</a:t>
            </a:r>
            <a:endParaRPr kumimoji="0" lang="en-US"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D512669C-4E5D-4BB9-989E-404FDD9C6BC3}"/>
              </a:ext>
            </a:extLst>
          </p:cNvPr>
          <p:cNvSpPr txBox="1"/>
          <p:nvPr/>
        </p:nvSpPr>
        <p:spPr>
          <a:xfrm>
            <a:off x="-643635" y="1252279"/>
            <a:ext cx="276113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Ethel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83 </a:t>
            </a:r>
            <a:r>
              <a:rPr kumimoji="0" lang="en-US" sz="1800" b="0" i="0" u="none" strike="noStrike" kern="1200" cap="none" spc="0" normalizeH="0" baseline="0" noProof="0" dirty="0" err="1">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ans</a:t>
            </a:r>
            <a:endPar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endParaRPr>
          </a:p>
        </p:txBody>
      </p:sp>
      <p:pic>
        <p:nvPicPr>
          <p:cNvPr id="19" name="Picture 18" descr="A person wearing a costume&#10;&#10;Description automatically generated">
            <a:extLst>
              <a:ext uri="{FF2B5EF4-FFF2-40B4-BE49-F238E27FC236}">
                <a16:creationId xmlns:a16="http://schemas.microsoft.com/office/drawing/2014/main" id="{A0BBB109-A7E6-4C23-A040-A78B4645DC2C}"/>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6665" y="1009502"/>
            <a:ext cx="4289209" cy="5870269"/>
          </a:xfrm>
          <a:prstGeom prst="rect">
            <a:avLst/>
          </a:prstGeom>
        </p:spPr>
      </p:pic>
      <p:sp>
        <p:nvSpPr>
          <p:cNvPr id="21" name="TextBox 20">
            <a:extLst>
              <a:ext uri="{FF2B5EF4-FFF2-40B4-BE49-F238E27FC236}">
                <a16:creationId xmlns:a16="http://schemas.microsoft.com/office/drawing/2014/main" id="{D8F04ADE-79A5-444C-940D-4EA7736DA1E3}"/>
              </a:ext>
            </a:extLst>
          </p:cNvPr>
          <p:cNvSpPr txBox="1"/>
          <p:nvPr/>
        </p:nvSpPr>
        <p:spPr>
          <a:xfrm>
            <a:off x="3259638" y="1728349"/>
            <a:ext cx="5884362" cy="3724096"/>
          </a:xfrm>
          <a:prstGeom prst="rect">
            <a:avLst/>
          </a:prstGeom>
          <a:noFill/>
        </p:spPr>
        <p:txBody>
          <a:bodyPr wrap="square" rtlCol="0">
            <a:spAutoFit/>
          </a:bodyPr>
          <a:lstStyle/>
          <a:p>
            <a:pPr marL="800100" lvl="1" indent="-342900">
              <a:buClr>
                <a:srgbClr val="00B0F0"/>
              </a:buClr>
              <a:buFont typeface="Wingdings" panose="05000000000000000000" pitchFamily="2" charset="2"/>
              <a:buChar char="§"/>
            </a:pPr>
            <a:r>
              <a:rPr lang="fr-FR" sz="3600" b="1" dirty="0">
                <a:solidFill>
                  <a:prstClr val="black"/>
                </a:solidFill>
                <a:latin typeface="Arial Narrow" panose="020B0606020202030204" pitchFamily="34" charset="0"/>
              </a:rPr>
              <a:t>IRM</a:t>
            </a:r>
          </a:p>
          <a:p>
            <a:pPr marL="800100" lvl="1" indent="-342900">
              <a:buClr>
                <a:srgbClr val="00B0F0"/>
              </a:buClr>
              <a:buFont typeface="Wingdings" panose="05000000000000000000" pitchFamily="2" charset="2"/>
              <a:buChar char="§"/>
            </a:pPr>
            <a:r>
              <a:rPr lang="fr-FR" sz="3200" b="1" dirty="0">
                <a:solidFill>
                  <a:prstClr val="black"/>
                </a:solidFill>
                <a:latin typeface="Arial Narrow" panose="020B0606020202030204" pitchFamily="34" charset="0"/>
              </a:rPr>
              <a:t>Schéma d’un AVC embolique</a:t>
            </a:r>
          </a:p>
          <a:p>
            <a:pPr lvl="1">
              <a:buClr>
                <a:srgbClr val="00B0F0"/>
              </a:buClr>
            </a:pPr>
            <a:endParaRPr lang="fr-FR" sz="3600" b="1" dirty="0">
              <a:solidFill>
                <a:prstClr val="black"/>
              </a:solidFill>
              <a:latin typeface="Arial Narrow" panose="020B0606020202030204" pitchFamily="34" charset="0"/>
            </a:endParaRPr>
          </a:p>
          <a:p>
            <a:pPr marL="342900" lvl="0" indent="-342900">
              <a:buClr>
                <a:srgbClr val="00B0F0"/>
              </a:buClr>
              <a:buFont typeface="Wingdings" panose="05000000000000000000" pitchFamily="2" charset="2"/>
              <a:buChar char="§"/>
            </a:pPr>
            <a:r>
              <a:rPr lang="fr-FR" sz="3600" b="1" dirty="0">
                <a:solidFill>
                  <a:prstClr val="black"/>
                </a:solidFill>
                <a:latin typeface="Arial Narrow" panose="020B0606020202030204" pitchFamily="34" charset="0"/>
              </a:rPr>
              <a:t>  HOLTER de 24 h</a:t>
            </a:r>
          </a:p>
          <a:p>
            <a:pPr marL="800100" lvl="1" indent="-342900">
              <a:buClr>
                <a:srgbClr val="00B0F0"/>
              </a:buClr>
              <a:buFont typeface="Wingdings" panose="05000000000000000000" pitchFamily="2" charset="2"/>
              <a:buChar char="§"/>
            </a:pPr>
            <a:r>
              <a:rPr lang="fr-FR" sz="3200" b="1" dirty="0">
                <a:solidFill>
                  <a:prstClr val="black"/>
                </a:solidFill>
                <a:latin typeface="Arial Narrow" panose="020B0606020202030204" pitchFamily="34" charset="0"/>
              </a:rPr>
              <a:t>750 ESAP / jour</a:t>
            </a:r>
          </a:p>
          <a:p>
            <a:pPr marL="800100" lvl="1" indent="-342900">
              <a:buClr>
                <a:srgbClr val="00B0F0"/>
              </a:buClr>
              <a:buFont typeface="Wingdings" panose="05000000000000000000" pitchFamily="2" charset="2"/>
              <a:buChar char="§"/>
            </a:pPr>
            <a:r>
              <a:rPr lang="fr-FR" sz="3200" b="1" dirty="0">
                <a:solidFill>
                  <a:prstClr val="black"/>
                </a:solidFill>
                <a:latin typeface="Arial Narrow" panose="020B0606020202030204" pitchFamily="34" charset="0"/>
              </a:rPr>
              <a:t>Pas de salves de tachycardies auriculaires ou de FA </a:t>
            </a:r>
          </a:p>
        </p:txBody>
      </p:sp>
      <p:pic>
        <p:nvPicPr>
          <p:cNvPr id="11" name="4E92DA43-5712-40E9-AFDC-2C1062C78C6F" descr="7646DFF2-B812-4635-AA57-5171E34E5A45@chrc">
            <a:extLst>
              <a:ext uri="{FF2B5EF4-FFF2-40B4-BE49-F238E27FC236}">
                <a16:creationId xmlns:a16="http://schemas.microsoft.com/office/drawing/2014/main" id="{938BCE10-35F4-4EA7-91B6-4084C8EB34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8035" y="76699"/>
            <a:ext cx="1884040" cy="107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7645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55448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304144" y="1224255"/>
            <a:ext cx="7593358" cy="1200329"/>
          </a:xfrm>
          <a:prstGeom prst="rect">
            <a:avLst/>
          </a:prstGeom>
        </p:spPr>
        <p:txBody>
          <a:bodyPr wrap="square">
            <a:spAutoFit/>
          </a:bodyPr>
          <a:lstStyle/>
          <a:p>
            <a:pPr algn="ctr">
              <a:defRPr/>
            </a:pPr>
            <a:r>
              <a:rPr lang="fr-CA" sz="2400" b="1" dirty="0">
                <a:solidFill>
                  <a:schemeClr val="bg1"/>
                </a:solidFill>
                <a:latin typeface="Arial Narrow" pitchFamily="34" charset="0"/>
                <a:cs typeface="Candara"/>
              </a:rPr>
              <a:t>Prescririez-VOUS un AOD à Ethel si elle présentait un AVC considéré comme « </a:t>
            </a:r>
            <a:r>
              <a:rPr lang="fr-CA" sz="2400" b="1" dirty="0" err="1">
                <a:solidFill>
                  <a:schemeClr val="bg1"/>
                </a:solidFill>
                <a:latin typeface="Arial Narrow" pitchFamily="34" charset="0"/>
                <a:cs typeface="Candara"/>
              </a:rPr>
              <a:t>cryptogénique</a:t>
            </a:r>
            <a:r>
              <a:rPr lang="fr-CA" sz="2400" b="1" dirty="0">
                <a:solidFill>
                  <a:schemeClr val="bg1"/>
                </a:solidFill>
                <a:latin typeface="Arial Narrow" pitchFamily="34" charset="0"/>
                <a:cs typeface="Candara"/>
              </a:rPr>
              <a:t> » après des investigations initiales au sein de l’hôpital</a:t>
            </a:r>
            <a:r>
              <a:rPr lang="en-CA" sz="2400" b="1" dirty="0">
                <a:solidFill>
                  <a:schemeClr val="bg1"/>
                </a:solidFill>
                <a:latin typeface="Arial Narrow" pitchFamily="34" charset="0"/>
                <a:cs typeface="Candara"/>
              </a:rPr>
              <a:t>?</a:t>
            </a:r>
            <a:endParaRPr lang="en-CA" sz="2800" b="1" dirty="0">
              <a:solidFill>
                <a:prstClr val="white">
                  <a:lumMod val="95000"/>
                </a:prstClr>
              </a:solidFill>
              <a:latin typeface="Arial Narrow" panose="020B0606020202030204" pitchFamily="34" charset="0"/>
              <a:cs typeface="Candara"/>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71134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pic>
        <p:nvPicPr>
          <p:cNvPr id="3" name="Picture 2" descr="A close up of a device&#10;&#10;Description automatically generated">
            <a:extLst>
              <a:ext uri="{FF2B5EF4-FFF2-40B4-BE49-F238E27FC236}">
                <a16:creationId xmlns:a16="http://schemas.microsoft.com/office/drawing/2014/main" id="{188B653A-1A0C-4C2D-87B2-D445A04ECC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089" y="2945657"/>
            <a:ext cx="2869459" cy="2743200"/>
          </a:xfrm>
          <a:prstGeom prst="rect">
            <a:avLst/>
          </a:prstGeom>
        </p:spPr>
      </p:pic>
      <p:pic>
        <p:nvPicPr>
          <p:cNvPr id="11" name="Picture 10" descr="A close up of a logo&#10;&#10;Description automatically generated">
            <a:extLst>
              <a:ext uri="{FF2B5EF4-FFF2-40B4-BE49-F238E27FC236}">
                <a16:creationId xmlns:a16="http://schemas.microsoft.com/office/drawing/2014/main" id="{9C207FB0-055D-46FE-9A13-E2EF7E8A2D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26475" y="3753797"/>
            <a:ext cx="2869459" cy="2743200"/>
          </a:xfrm>
          <a:prstGeom prst="rect">
            <a:avLst/>
          </a:prstGeom>
        </p:spPr>
      </p:pic>
      <p:pic>
        <p:nvPicPr>
          <p:cNvPr id="14" name="Picture 13" descr="A close up of a sign&#10;&#10;Description automatically generated">
            <a:extLst>
              <a:ext uri="{FF2B5EF4-FFF2-40B4-BE49-F238E27FC236}">
                <a16:creationId xmlns:a16="http://schemas.microsoft.com/office/drawing/2014/main" id="{9D01F45F-FC85-4246-A72B-3B4F92AA6244}"/>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7200"/>
                    </a14:imgEffect>
                  </a14:imgLayer>
                </a14:imgProps>
              </a:ext>
              <a:ext uri="{28A0092B-C50C-407E-A947-70E740481C1C}">
                <a14:useLocalDpi xmlns:a14="http://schemas.microsoft.com/office/drawing/2010/main" val="0"/>
              </a:ext>
            </a:extLst>
          </a:blip>
          <a:stretch>
            <a:fillRect/>
          </a:stretch>
        </p:blipFill>
        <p:spPr>
          <a:xfrm>
            <a:off x="-23322" y="64008"/>
            <a:ext cx="1466114" cy="3302058"/>
          </a:xfrm>
          <a:prstGeom prst="rect">
            <a:avLst/>
          </a:prstGeom>
        </p:spPr>
      </p:pic>
      <p:pic>
        <p:nvPicPr>
          <p:cNvPr id="15" name="4E92DA43-5712-40E9-AFDC-2C1062C78C6F" descr="7646DFF2-B812-4635-AA57-5171E34E5A45@chrc">
            <a:extLst>
              <a:ext uri="{FF2B5EF4-FFF2-40B4-BE49-F238E27FC236}">
                <a16:creationId xmlns:a16="http://schemas.microsoft.com/office/drawing/2014/main" id="{82FF2784-0D04-4C28-86AB-FEB77F70132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53873" y="119483"/>
            <a:ext cx="1643629" cy="93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86059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36083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 y="144379"/>
            <a:ext cx="6990347" cy="1077218"/>
          </a:xfrm>
          <a:prstGeom prst="rect">
            <a:avLst/>
          </a:prstGeom>
          <a:noFill/>
        </p:spPr>
        <p:txBody>
          <a:bodyPr wrap="square">
            <a:spAutoFit/>
          </a:bodyPr>
          <a:lstStyle/>
          <a:p>
            <a:pPr>
              <a:defRPr/>
            </a:pPr>
            <a:r>
              <a:rPr lang="fr-CA" sz="3200" b="1" dirty="0">
                <a:solidFill>
                  <a:srgbClr val="1B1A5A"/>
                </a:solidFill>
                <a:latin typeface="Arial Narrow" pitchFamily="34" charset="0"/>
                <a:cs typeface="Aharoni" panose="02010803020104030203" pitchFamily="2" charset="-79"/>
              </a:rPr>
              <a:t>Détection de la FASC dans les cas d’AVC </a:t>
            </a:r>
            <a:r>
              <a:rPr lang="fr-CA" sz="3200" b="1" dirty="0" err="1">
                <a:solidFill>
                  <a:srgbClr val="1B1A5A"/>
                </a:solidFill>
                <a:latin typeface="Arial Narrow" pitchFamily="34" charset="0"/>
                <a:cs typeface="Aharoni" panose="02010803020104030203" pitchFamily="2" charset="-79"/>
              </a:rPr>
              <a:t>cryptogénique</a:t>
            </a:r>
            <a:endParaRPr lang="en-CA" sz="3200" b="1" dirty="0">
              <a:solidFill>
                <a:srgbClr val="1B1A5A"/>
              </a:solidFill>
              <a:latin typeface="Arial Narrow" panose="020B0606020202030204" pitchFamily="34" charset="0"/>
              <a:cs typeface="Aharoni" panose="02010803020104030203" pitchFamily="2" charset="-79"/>
            </a:endParaRPr>
          </a:p>
        </p:txBody>
      </p:sp>
      <p:sp>
        <p:nvSpPr>
          <p:cNvPr id="18" name="Rectangle 17">
            <a:extLst>
              <a:ext uri="{FF2B5EF4-FFF2-40B4-BE49-F238E27FC236}">
                <a16:creationId xmlns:a16="http://schemas.microsoft.com/office/drawing/2014/main" id="{EFB4E5F0-48FA-45A3-9A50-6467FF363D5C}"/>
              </a:ext>
            </a:extLst>
          </p:cNvPr>
          <p:cNvSpPr/>
          <p:nvPr/>
        </p:nvSpPr>
        <p:spPr>
          <a:xfrm>
            <a:off x="194761" y="1589950"/>
            <a:ext cx="8787314" cy="4297680"/>
          </a:xfrm>
          <a:prstGeom prst="rect">
            <a:avLst/>
          </a:prstGeom>
          <a:solidFill>
            <a:sysClr val="window" lastClr="FFFFFF">
              <a:lumMod val="95000"/>
            </a:sys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79CFDA59-FB60-44BF-847F-C9BF5AF7FA66}"/>
              </a:ext>
            </a:extLst>
          </p:cNvPr>
          <p:cNvSpPr/>
          <p:nvPr/>
        </p:nvSpPr>
        <p:spPr>
          <a:xfrm>
            <a:off x="-6448" y="1587953"/>
            <a:ext cx="182880" cy="4297680"/>
          </a:xfrm>
          <a:prstGeom prst="rect">
            <a:avLst/>
          </a:prstGeom>
          <a:solidFill>
            <a:srgbClr val="23334E"/>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2C36A6D5-CE90-4BCF-B0CD-6F70D4D2DF40}"/>
              </a:ext>
            </a:extLst>
          </p:cNvPr>
          <p:cNvSpPr/>
          <p:nvPr/>
        </p:nvSpPr>
        <p:spPr>
          <a:xfrm>
            <a:off x="8961118" y="1594194"/>
            <a:ext cx="182880" cy="4297680"/>
          </a:xfrm>
          <a:prstGeom prst="rect">
            <a:avLst/>
          </a:prstGeom>
          <a:solidFill>
            <a:srgbClr val="30C1D7"/>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5B003629-6E0D-49CC-BAB3-89D6E857FFDA}"/>
              </a:ext>
            </a:extLst>
          </p:cNvPr>
          <p:cNvSpPr txBox="1"/>
          <p:nvPr/>
        </p:nvSpPr>
        <p:spPr>
          <a:xfrm>
            <a:off x="165002" y="1595403"/>
            <a:ext cx="8978994" cy="4431983"/>
          </a:xfrm>
          <a:prstGeom prst="rect">
            <a:avLst/>
          </a:prstGeom>
          <a:noFill/>
        </p:spPr>
        <p:txBody>
          <a:bodyPr wrap="square" rtlCol="0">
            <a:spAutoFit/>
          </a:bodyPr>
          <a:lstStyle/>
          <a:p>
            <a:pPr marL="285750" indent="-285750" defTabSz="914400">
              <a:buClr>
                <a:srgbClr val="5BCCDF"/>
              </a:buClr>
              <a:buFont typeface="Wingdings" panose="05000000000000000000" pitchFamily="2" charset="2"/>
              <a:buChar char="§"/>
              <a:defRPr/>
            </a:pPr>
            <a:r>
              <a:rPr lang="fr-FR" sz="2400" b="1" dirty="0">
                <a:solidFill>
                  <a:prstClr val="black"/>
                </a:solidFill>
                <a:latin typeface="Arial Narrow" panose="020B0606020202030204" pitchFamily="34" charset="0"/>
                <a:cs typeface="Candara"/>
              </a:rPr>
              <a:t>Incidence de l’AVC </a:t>
            </a:r>
            <a:r>
              <a:rPr lang="fr-FR" sz="2400" b="1" dirty="0" err="1">
                <a:solidFill>
                  <a:prstClr val="black"/>
                </a:solidFill>
                <a:latin typeface="Arial Narrow" pitchFamily="34" charset="0"/>
                <a:cs typeface="Candara"/>
              </a:rPr>
              <a:t>cryptogénique</a:t>
            </a:r>
            <a:r>
              <a:rPr lang="fr-FR" sz="2400" b="1" dirty="0">
                <a:solidFill>
                  <a:prstClr val="black"/>
                </a:solidFill>
                <a:latin typeface="Arial Narrow" pitchFamily="34" charset="0"/>
                <a:cs typeface="Candara"/>
              </a:rPr>
              <a:t> : 25 à 40 % des AVC</a:t>
            </a:r>
          </a:p>
          <a:p>
            <a:pPr defTabSz="914400">
              <a:buClr>
                <a:srgbClr val="5BCCDF"/>
              </a:buClr>
              <a:defRPr/>
            </a:pPr>
            <a:endParaRPr lang="fr-FR" sz="2400" b="1" dirty="0">
              <a:solidFill>
                <a:prstClr val="black"/>
              </a:solidFill>
              <a:latin typeface="Arial Narrow" pitchFamily="34" charset="0"/>
              <a:cs typeface="Candara"/>
            </a:endParaRPr>
          </a:p>
          <a:p>
            <a:pPr lvl="0" defTabSz="914400">
              <a:buClr>
                <a:srgbClr val="5BCCDF"/>
              </a:buClr>
              <a:defRPr/>
            </a:pPr>
            <a:r>
              <a:rPr lang="fr-FR" sz="2400" b="1" dirty="0">
                <a:solidFill>
                  <a:srgbClr val="61D0DC"/>
                </a:solidFill>
                <a:latin typeface="Arial Narrow" panose="020B0606020202030204" pitchFamily="34" charset="0"/>
                <a:cs typeface="Candara"/>
              </a:rPr>
              <a:t>▪   </a:t>
            </a:r>
            <a:r>
              <a:rPr lang="fr-FR" sz="2400" b="1" dirty="0">
                <a:latin typeface="Arial Narrow" panose="020B0606020202030204" pitchFamily="34" charset="0"/>
                <a:cs typeface="Candara"/>
              </a:rPr>
              <a:t>Taux de détection de la FASC dans l’AVC </a:t>
            </a:r>
            <a:r>
              <a:rPr lang="fr-FR" sz="2400" b="1" dirty="0" err="1">
                <a:latin typeface="Arial Narrow" panose="020B0606020202030204" pitchFamily="34" charset="0"/>
                <a:cs typeface="Candara"/>
              </a:rPr>
              <a:t>cryptogénique</a:t>
            </a:r>
            <a:r>
              <a:rPr lang="fr-FR" sz="2400" b="1" dirty="0">
                <a:latin typeface="Arial Narrow" panose="020B0606020202030204" pitchFamily="34" charset="0"/>
                <a:cs typeface="Candara"/>
              </a:rPr>
              <a:t> : </a:t>
            </a:r>
            <a:r>
              <a:rPr lang="fr-FR" sz="2400" b="1" dirty="0">
                <a:solidFill>
                  <a:prstClr val="black"/>
                </a:solidFill>
                <a:latin typeface="Arial Narrow" pitchFamily="34" charset="0"/>
                <a:cs typeface="Candara"/>
              </a:rPr>
              <a:t>0-25 %</a:t>
            </a:r>
          </a:p>
          <a:p>
            <a:pPr lvl="0" defTabSz="914400">
              <a:defRPr/>
            </a:pPr>
            <a:endParaRPr lang="fr-FR" sz="2400" b="1" dirty="0">
              <a:solidFill>
                <a:prstClr val="black"/>
              </a:solidFill>
              <a:latin typeface="Arial Narrow" pitchFamily="34" charset="0"/>
              <a:cs typeface="Candara"/>
            </a:endParaRPr>
          </a:p>
          <a:p>
            <a:pPr marL="285750" indent="-285750" defTabSz="914400">
              <a:buClr>
                <a:srgbClr val="5BCCDF"/>
              </a:buClr>
              <a:buFont typeface="Wingdings" panose="05000000000000000000" pitchFamily="2" charset="2"/>
              <a:buChar char="§"/>
              <a:defRPr/>
            </a:pPr>
            <a:r>
              <a:rPr lang="fr-FR" sz="2400" b="1" dirty="0">
                <a:solidFill>
                  <a:prstClr val="black"/>
                </a:solidFill>
                <a:latin typeface="Arial Narrow" pitchFamily="34" charset="0"/>
                <a:cs typeface="Candara"/>
              </a:rPr>
              <a:t>Stratégies pour la détection de la FASC :</a:t>
            </a:r>
          </a:p>
          <a:p>
            <a:pPr marL="742950" lvl="1" indent="-285750" defTabSz="914400">
              <a:buClr>
                <a:srgbClr val="356AC1"/>
              </a:buClr>
              <a:buFont typeface="Wingdings" panose="05000000000000000000" pitchFamily="2" charset="2"/>
              <a:buChar char="§"/>
              <a:defRPr/>
            </a:pPr>
            <a:r>
              <a:rPr lang="fr-FR" sz="2400" dirty="0">
                <a:solidFill>
                  <a:prstClr val="black"/>
                </a:solidFill>
                <a:latin typeface="Arial Narrow" panose="020B0606020202030204" pitchFamily="34" charset="0"/>
                <a:cs typeface="Candara"/>
              </a:rPr>
              <a:t>Monitoring à l’hôpital (p.ex., scope, télémétrie, Holter)</a:t>
            </a:r>
          </a:p>
          <a:p>
            <a:pPr marL="742950" lvl="1" indent="-285750" defTabSz="914400">
              <a:buClr>
                <a:srgbClr val="356AC1"/>
              </a:buClr>
              <a:buFont typeface="Wingdings" panose="05000000000000000000" pitchFamily="2" charset="2"/>
              <a:buChar char="§"/>
              <a:defRPr/>
            </a:pPr>
            <a:r>
              <a:rPr lang="fr-FR" sz="2400" dirty="0">
                <a:solidFill>
                  <a:prstClr val="black"/>
                </a:solidFill>
                <a:latin typeface="Arial Narrow" panose="020B0606020202030204" pitchFamily="34" charset="0"/>
                <a:cs typeface="Candara"/>
              </a:rPr>
              <a:t>ECG en série </a:t>
            </a:r>
          </a:p>
          <a:p>
            <a:pPr marL="742950" lvl="1" indent="-285750" defTabSz="914400">
              <a:buClr>
                <a:srgbClr val="356AC1"/>
              </a:buClr>
              <a:buFont typeface="Wingdings" panose="05000000000000000000" pitchFamily="2" charset="2"/>
              <a:buChar char="§"/>
              <a:defRPr/>
            </a:pPr>
            <a:r>
              <a:rPr lang="fr-FR" sz="2400" dirty="0">
                <a:solidFill>
                  <a:prstClr val="black"/>
                </a:solidFill>
                <a:latin typeface="Arial Narrow" panose="020B0606020202030204" pitchFamily="34" charset="0"/>
                <a:cs typeface="Candara"/>
              </a:rPr>
              <a:t>Enregistrement Holter en ambulatoire (24 h, 48 h, en série)</a:t>
            </a:r>
          </a:p>
          <a:p>
            <a:pPr marL="742950" lvl="1" indent="-285750" defTabSz="914400">
              <a:buClr>
                <a:srgbClr val="356AC1"/>
              </a:buClr>
              <a:buFont typeface="Wingdings" panose="05000000000000000000" pitchFamily="2" charset="2"/>
              <a:buChar char="§"/>
              <a:defRPr/>
            </a:pPr>
            <a:r>
              <a:rPr lang="fr-FR" sz="2400" dirty="0">
                <a:solidFill>
                  <a:prstClr val="black"/>
                </a:solidFill>
                <a:latin typeface="Arial Narrow" panose="020B0606020202030204" pitchFamily="34" charset="0"/>
                <a:cs typeface="Candara"/>
              </a:rPr>
              <a:t>Enregistreur en boucle externe (p. ex., King of </a:t>
            </a:r>
            <a:r>
              <a:rPr lang="fr-FR" sz="2400" dirty="0" err="1">
                <a:solidFill>
                  <a:prstClr val="black"/>
                </a:solidFill>
                <a:latin typeface="Arial Narrow" panose="020B0606020202030204" pitchFamily="34" charset="0"/>
                <a:cs typeface="Candara"/>
              </a:rPr>
              <a:t>Heart</a:t>
            </a:r>
            <a:r>
              <a:rPr lang="fr-FR" sz="2400" dirty="0">
                <a:solidFill>
                  <a:prstClr val="black"/>
                </a:solidFill>
                <a:latin typeface="Arial Narrow" panose="020B0606020202030204" pitchFamily="34" charset="0"/>
                <a:cs typeface="Candara"/>
              </a:rPr>
              <a:t>)</a:t>
            </a:r>
          </a:p>
          <a:p>
            <a:pPr marL="742950" lvl="1" indent="-285750" defTabSz="914400">
              <a:buClr>
                <a:srgbClr val="356AC1"/>
              </a:buClr>
              <a:buFont typeface="Wingdings" panose="05000000000000000000" pitchFamily="2" charset="2"/>
              <a:buChar char="§"/>
              <a:defRPr/>
            </a:pPr>
            <a:r>
              <a:rPr lang="fr-FR" sz="2400" dirty="0">
                <a:solidFill>
                  <a:prstClr val="black"/>
                </a:solidFill>
                <a:latin typeface="Arial Narrow" panose="020B0606020202030204" pitchFamily="34" charset="0"/>
                <a:cs typeface="Candara"/>
              </a:rPr>
              <a:t>Surveillance en ambulatoire à long terme (p. ex., </a:t>
            </a:r>
            <a:r>
              <a:rPr lang="fr-FR" sz="2400" dirty="0" err="1">
                <a:solidFill>
                  <a:prstClr val="black"/>
                </a:solidFill>
                <a:latin typeface="Arial Narrow" panose="020B0606020202030204" pitchFamily="34" charset="0"/>
                <a:cs typeface="Candara"/>
              </a:rPr>
              <a:t>CardioSTAT</a:t>
            </a:r>
            <a:r>
              <a:rPr lang="fr-FR" sz="2400" dirty="0">
                <a:solidFill>
                  <a:prstClr val="black"/>
                </a:solidFill>
                <a:latin typeface="Arial Narrow" panose="020B0606020202030204" pitchFamily="34" charset="0"/>
                <a:cs typeface="Candara"/>
              </a:rPr>
              <a:t>, </a:t>
            </a:r>
            <a:r>
              <a:rPr lang="fr-FR" sz="2400" dirty="0" err="1">
                <a:solidFill>
                  <a:prstClr val="black"/>
                </a:solidFill>
                <a:latin typeface="Arial Narrow" panose="020B0606020202030204" pitchFamily="34" charset="0"/>
                <a:cs typeface="Candara"/>
              </a:rPr>
              <a:t>Sirona</a:t>
            </a:r>
            <a:r>
              <a:rPr lang="fr-FR" sz="2400" dirty="0">
                <a:solidFill>
                  <a:prstClr val="black"/>
                </a:solidFill>
                <a:latin typeface="Arial Narrow" panose="020B0606020202030204" pitchFamily="34" charset="0"/>
                <a:cs typeface="Candara"/>
              </a:rPr>
              <a:t>) </a:t>
            </a:r>
          </a:p>
          <a:p>
            <a:pPr marL="742950" lvl="1" indent="-285750" defTabSz="914400">
              <a:buClr>
                <a:srgbClr val="356AC1"/>
              </a:buClr>
              <a:buFont typeface="Wingdings" panose="05000000000000000000" pitchFamily="2" charset="2"/>
              <a:buChar char="§"/>
              <a:defRPr/>
            </a:pPr>
            <a:r>
              <a:rPr lang="fr-FR" sz="2400" dirty="0">
                <a:solidFill>
                  <a:prstClr val="black"/>
                </a:solidFill>
                <a:latin typeface="Arial Narrow" panose="020B0606020202030204" pitchFamily="34" charset="0"/>
                <a:cs typeface="Candara"/>
              </a:rPr>
              <a:t>Moniteurs cardiaques implantables (MCI) (p. ex., </a:t>
            </a:r>
            <a:r>
              <a:rPr lang="fr-FR" sz="2400" dirty="0" err="1">
                <a:solidFill>
                  <a:prstClr val="black"/>
                </a:solidFill>
                <a:latin typeface="Arial Narrow" panose="020B0606020202030204" pitchFamily="34" charset="0"/>
                <a:cs typeface="Candara"/>
              </a:rPr>
              <a:t>Reveal</a:t>
            </a:r>
            <a:r>
              <a:rPr lang="fr-FR" sz="2400" dirty="0">
                <a:solidFill>
                  <a:prstClr val="black"/>
                </a:solidFill>
                <a:latin typeface="Arial Narrow" panose="020B0606020202030204" pitchFamily="34" charset="0"/>
                <a:cs typeface="Candara"/>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b="1" i="0" u="none" strike="noStrike" kern="1200" cap="none" spc="0" normalizeH="0" baseline="0" dirty="0">
              <a:ln>
                <a:noFill/>
              </a:ln>
              <a:solidFill>
                <a:prstClr val="black"/>
              </a:solidFill>
              <a:effectLst/>
              <a:uLnTx/>
              <a:uFillTx/>
              <a:latin typeface="Arial Narrow" panose="020B0606020202030204" pitchFamily="34" charset="0"/>
              <a:cs typeface="Candara"/>
            </a:endParaRPr>
          </a:p>
        </p:txBody>
      </p:sp>
      <p:pic>
        <p:nvPicPr>
          <p:cNvPr id="11" name="4E92DA43-5712-40E9-AFDC-2C1062C78C6F" descr="7646DFF2-B812-4635-AA57-5171E34E5A45@chrc">
            <a:extLst>
              <a:ext uri="{FF2B5EF4-FFF2-40B4-BE49-F238E27FC236}">
                <a16:creationId xmlns:a16="http://schemas.microsoft.com/office/drawing/2014/main" id="{9C727B6E-FFEA-4E81-A503-AF169C1EC5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8035" y="76699"/>
            <a:ext cx="1884040" cy="107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1447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84993" y="103193"/>
            <a:ext cx="7555060" cy="1200329"/>
          </a:xfrm>
          <a:prstGeom prst="rect">
            <a:avLst/>
          </a:prstGeom>
          <a:noFill/>
        </p:spPr>
        <p:txBody>
          <a:bodyPr wrap="square">
            <a:spAutoFit/>
          </a:bodyPr>
          <a:lstStyle/>
          <a:p>
            <a:pPr lvl="0">
              <a:defRPr/>
            </a:pPr>
            <a:r>
              <a:rPr lang="fr-CA" sz="3600" b="1" dirty="0">
                <a:solidFill>
                  <a:srgbClr val="1B1A5A"/>
                </a:solidFill>
                <a:latin typeface="Arial Narrow" pitchFamily="34" charset="0"/>
                <a:cs typeface="Aharoni" panose="02010803020104030203" pitchFamily="2" charset="-79"/>
              </a:rPr>
              <a:t>Études sur la détection/le traitement</a:t>
            </a:r>
          </a:p>
          <a:p>
            <a:pPr lvl="0">
              <a:defRPr/>
            </a:pPr>
            <a:r>
              <a:rPr lang="fr-CA" sz="3600" b="1" dirty="0">
                <a:solidFill>
                  <a:srgbClr val="1B1A5A"/>
                </a:solidFill>
                <a:latin typeface="Arial Narrow" pitchFamily="34" charset="0"/>
                <a:cs typeface="Aharoni" panose="02010803020104030203" pitchFamily="2" charset="-79"/>
              </a:rPr>
              <a:t>de la FASC</a:t>
            </a:r>
            <a:endParaRPr lang="en-CA" sz="3600" b="1" dirty="0">
              <a:solidFill>
                <a:srgbClr val="183059"/>
              </a:solidFill>
              <a:latin typeface="Arial Narrow" panose="020B0606020202030204" pitchFamily="34" charset="0"/>
              <a:cs typeface="Aharoni" panose="02010803020104030203" pitchFamily="2" charset="-79"/>
            </a:endParaRP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314378"/>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39EF21A-C3B5-4E3A-A78E-47A9BD716B94}"/>
              </a:ext>
            </a:extLst>
          </p:cNvPr>
          <p:cNvSpPr/>
          <p:nvPr/>
        </p:nvSpPr>
        <p:spPr>
          <a:xfrm>
            <a:off x="221285" y="6417184"/>
            <a:ext cx="6059594" cy="261610"/>
          </a:xfrm>
          <a:prstGeom prst="rect">
            <a:avLst/>
          </a:prstGeom>
        </p:spPr>
        <p:txBody>
          <a:bodyPr wrap="square">
            <a:spAutoFit/>
          </a:bodyPr>
          <a:lstStyle/>
          <a:p>
            <a:pPr lvl="0"/>
            <a:r>
              <a:rPr lang="nl-NL" sz="1050" dirty="0">
                <a:solidFill>
                  <a:prstClr val="white"/>
                </a:solidFill>
                <a:latin typeface="Arial Narrow" panose="020B0606020202030204" pitchFamily="34" charset="0"/>
                <a:cs typeface="Arial"/>
              </a:rPr>
              <a:t>ASSERT: Van Gelder IC, et al. Eur Heart J 2017; 38(17):1339-1344.</a:t>
            </a:r>
          </a:p>
        </p:txBody>
      </p:sp>
      <p:sp>
        <p:nvSpPr>
          <p:cNvPr id="14" name="Rectangle 13">
            <a:extLst>
              <a:ext uri="{FF2B5EF4-FFF2-40B4-BE49-F238E27FC236}">
                <a16:creationId xmlns:a16="http://schemas.microsoft.com/office/drawing/2014/main" id="{7A3141D0-EA2C-4476-BDEF-9A9400B57837}"/>
              </a:ext>
            </a:extLst>
          </p:cNvPr>
          <p:cNvSpPr/>
          <p:nvPr/>
        </p:nvSpPr>
        <p:spPr>
          <a:xfrm>
            <a:off x="194761" y="1589950"/>
            <a:ext cx="8787314" cy="4297680"/>
          </a:xfrm>
          <a:prstGeom prst="rect">
            <a:avLst/>
          </a:prstGeom>
          <a:solidFill>
            <a:sysClr val="window" lastClr="FFFFFF">
              <a:lumMod val="95000"/>
            </a:sys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613A714C-ADA5-44ED-9BD8-B23FB04E9593}"/>
              </a:ext>
            </a:extLst>
          </p:cNvPr>
          <p:cNvSpPr/>
          <p:nvPr/>
        </p:nvSpPr>
        <p:spPr>
          <a:xfrm>
            <a:off x="-6448" y="1587953"/>
            <a:ext cx="182880" cy="4297680"/>
          </a:xfrm>
          <a:prstGeom prst="rect">
            <a:avLst/>
          </a:prstGeom>
          <a:solidFill>
            <a:srgbClr val="23334E"/>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741670A1-8C4C-4E37-BFE4-1AE426EDAA10}"/>
              </a:ext>
            </a:extLst>
          </p:cNvPr>
          <p:cNvSpPr/>
          <p:nvPr/>
        </p:nvSpPr>
        <p:spPr>
          <a:xfrm>
            <a:off x="8961118" y="1594194"/>
            <a:ext cx="182880" cy="4297680"/>
          </a:xfrm>
          <a:prstGeom prst="rect">
            <a:avLst/>
          </a:prstGeom>
          <a:solidFill>
            <a:srgbClr val="30C1D7"/>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8" name="TextBox 17">
            <a:extLst>
              <a:ext uri="{FF2B5EF4-FFF2-40B4-BE49-F238E27FC236}">
                <a16:creationId xmlns:a16="http://schemas.microsoft.com/office/drawing/2014/main" id="{5E1639D9-9DB7-4D7A-9030-2FA8FAE77AAF}"/>
              </a:ext>
            </a:extLst>
          </p:cNvPr>
          <p:cNvSpPr txBox="1"/>
          <p:nvPr/>
        </p:nvSpPr>
        <p:spPr>
          <a:xfrm>
            <a:off x="165002" y="1601650"/>
            <a:ext cx="8978994" cy="4431983"/>
          </a:xfrm>
          <a:prstGeom prst="rect">
            <a:avLst/>
          </a:prstGeom>
          <a:noFill/>
        </p:spPr>
        <p:txBody>
          <a:bodyPr wrap="square" rtlCol="0">
            <a:spAutoFit/>
          </a:bodyPr>
          <a:lstStyle/>
          <a:p>
            <a:pPr marL="285750" lvl="0" indent="-285750" defTabSz="914400">
              <a:buFont typeface="Wingdings" panose="05000000000000000000" pitchFamily="2" charset="2"/>
              <a:buChar char="§"/>
              <a:defRPr/>
            </a:pPr>
            <a:r>
              <a:rPr lang="en-CA" sz="2800" b="1" dirty="0">
                <a:solidFill>
                  <a:srgbClr val="183059"/>
                </a:solidFill>
                <a:latin typeface="Arial Narrow" panose="020B0606020202030204" pitchFamily="34" charset="0"/>
                <a:cs typeface="Candara"/>
              </a:rPr>
              <a:t>Diagnostic </a:t>
            </a:r>
          </a:p>
          <a:p>
            <a:pPr marL="742950" lvl="1" indent="-285750" defTabSz="914400">
              <a:buFont typeface="Wingdings" panose="05000000000000000000" pitchFamily="2" charset="2"/>
              <a:buChar char="§"/>
              <a:defRPr/>
            </a:pPr>
            <a:r>
              <a:rPr lang="en-CA" sz="2400" dirty="0">
                <a:solidFill>
                  <a:schemeClr val="tx1">
                    <a:lumMod val="75000"/>
                    <a:lumOff val="25000"/>
                  </a:schemeClr>
                </a:solidFill>
                <a:latin typeface="Arial Narrow" panose="020B0606020202030204" pitchFamily="34" charset="0"/>
                <a:cs typeface="Candara"/>
              </a:rPr>
              <a:t>EMBRACE Gladstone DJ, et al. NEJM 2013; 370:2467</a:t>
            </a:r>
          </a:p>
          <a:p>
            <a:pPr marL="742950" lvl="1" indent="-285750" defTabSz="914400">
              <a:buFont typeface="Wingdings" panose="05000000000000000000" pitchFamily="2" charset="2"/>
              <a:buChar char="§"/>
              <a:defRPr/>
            </a:pPr>
            <a:r>
              <a:rPr lang="en-CA" sz="2400" dirty="0">
                <a:solidFill>
                  <a:schemeClr val="tx1">
                    <a:lumMod val="75000"/>
                    <a:lumOff val="25000"/>
                  </a:schemeClr>
                </a:solidFill>
                <a:latin typeface="Arial Narrow" panose="020B0606020202030204" pitchFamily="34" charset="0"/>
                <a:cs typeface="Candara"/>
              </a:rPr>
              <a:t>CRYSTAL-AF </a:t>
            </a:r>
            <a:r>
              <a:rPr lang="en-CA" sz="2400" dirty="0" err="1">
                <a:solidFill>
                  <a:schemeClr val="tx1">
                    <a:lumMod val="75000"/>
                    <a:lumOff val="25000"/>
                  </a:schemeClr>
                </a:solidFill>
                <a:latin typeface="Arial Narrow" panose="020B0606020202030204" pitchFamily="34" charset="0"/>
                <a:cs typeface="Candara"/>
              </a:rPr>
              <a:t>Sanna</a:t>
            </a:r>
            <a:r>
              <a:rPr lang="en-CA" sz="2400" dirty="0">
                <a:solidFill>
                  <a:schemeClr val="tx1">
                    <a:lumMod val="75000"/>
                    <a:lumOff val="25000"/>
                  </a:schemeClr>
                </a:solidFill>
                <a:latin typeface="Arial Narrow" panose="020B0606020202030204" pitchFamily="34" charset="0"/>
                <a:cs typeface="Candara"/>
              </a:rPr>
              <a:t> T et al. NEJM 2014;370:2478</a:t>
            </a:r>
          </a:p>
          <a:p>
            <a:pPr marL="742950" lvl="1" indent="-285750" defTabSz="914400">
              <a:buFont typeface="Wingdings" panose="05000000000000000000" pitchFamily="2" charset="2"/>
              <a:buChar char="§"/>
              <a:defRPr/>
            </a:pPr>
            <a:r>
              <a:rPr lang="en-CA" sz="2400" dirty="0">
                <a:solidFill>
                  <a:schemeClr val="tx1">
                    <a:lumMod val="75000"/>
                    <a:lumOff val="25000"/>
                  </a:schemeClr>
                </a:solidFill>
                <a:latin typeface="Arial Narrow" panose="020B0606020202030204" pitchFamily="34" charset="0"/>
                <a:cs typeface="Candara"/>
              </a:rPr>
              <a:t>STROKE-STOP </a:t>
            </a:r>
            <a:r>
              <a:rPr lang="en-CA" sz="2400" dirty="0" err="1">
                <a:solidFill>
                  <a:schemeClr val="tx1">
                    <a:lumMod val="75000"/>
                    <a:lumOff val="25000"/>
                  </a:schemeClr>
                </a:solidFill>
                <a:latin typeface="Arial Narrow" panose="020B0606020202030204" pitchFamily="34" charset="0"/>
                <a:cs typeface="Candara"/>
              </a:rPr>
              <a:t>Svennberg</a:t>
            </a:r>
            <a:r>
              <a:rPr lang="en-CA" sz="2400" dirty="0">
                <a:solidFill>
                  <a:schemeClr val="tx1">
                    <a:lumMod val="75000"/>
                    <a:lumOff val="25000"/>
                  </a:schemeClr>
                </a:solidFill>
                <a:latin typeface="Arial Narrow" panose="020B0606020202030204" pitchFamily="34" charset="0"/>
                <a:cs typeface="Candara"/>
              </a:rPr>
              <a:t> E, et al. Circulation 2015; 131:2176</a:t>
            </a:r>
          </a:p>
          <a:p>
            <a:pPr marL="742950" lvl="1" indent="-285750" defTabSz="914400">
              <a:buFont typeface="Wingdings" panose="05000000000000000000" pitchFamily="2" charset="2"/>
              <a:buChar char="§"/>
              <a:defRPr/>
            </a:pPr>
            <a:r>
              <a:rPr lang="en-CA" sz="2400" dirty="0">
                <a:solidFill>
                  <a:schemeClr val="tx1">
                    <a:lumMod val="75000"/>
                    <a:lumOff val="25000"/>
                  </a:schemeClr>
                </a:solidFill>
                <a:latin typeface="Arial Narrow" panose="020B0606020202030204" pitchFamily="34" charset="0"/>
                <a:cs typeface="Candara"/>
              </a:rPr>
              <a:t>AF-SCREEN Freedman B et al. Circulation 2017;135:1851-1867</a:t>
            </a:r>
          </a:p>
          <a:p>
            <a:pPr marL="742950" lvl="1" indent="-285750" defTabSz="914400">
              <a:buFont typeface="Wingdings" panose="05000000000000000000" pitchFamily="2" charset="2"/>
              <a:buChar char="§"/>
              <a:defRPr/>
            </a:pPr>
            <a:r>
              <a:rPr lang="en-CA" sz="2400" dirty="0">
                <a:solidFill>
                  <a:schemeClr val="tx1">
                    <a:lumMod val="75000"/>
                    <a:lumOff val="25000"/>
                  </a:schemeClr>
                </a:solidFill>
                <a:latin typeface="Arial Narrow" panose="020B0606020202030204" pitchFamily="34" charset="0"/>
                <a:cs typeface="Candara"/>
              </a:rPr>
              <a:t>ASSERT-II Healey JS, et al. Circulation 2017; 136:1276</a:t>
            </a:r>
          </a:p>
          <a:p>
            <a:pPr lvl="1" defTabSz="914400">
              <a:defRPr/>
            </a:pPr>
            <a:endParaRPr kumimoji="0" lang="en-CA" sz="2400" i="0" u="none" strike="noStrike" kern="1200" cap="none" spc="0" normalizeH="0" baseline="0" noProof="0" dirty="0">
              <a:ln>
                <a:noFill/>
              </a:ln>
              <a:solidFill>
                <a:schemeClr val="tx1">
                  <a:lumMod val="75000"/>
                  <a:lumOff val="25000"/>
                </a:schemeClr>
              </a:solidFill>
              <a:effectLst/>
              <a:uLnTx/>
              <a:uFillTx/>
              <a:latin typeface="Arial Narrow" panose="020B0606020202030204" pitchFamily="34" charset="0"/>
              <a:cs typeface="Candara"/>
            </a:endParaRPr>
          </a:p>
          <a:p>
            <a:pPr marL="285750" indent="-285750" defTabSz="914400">
              <a:buFont typeface="Wingdings" panose="05000000000000000000" pitchFamily="2" charset="2"/>
              <a:buChar char="§"/>
              <a:defRPr/>
            </a:pPr>
            <a:r>
              <a:rPr lang="en-US" sz="2800" b="1" dirty="0" err="1">
                <a:solidFill>
                  <a:srgbClr val="5BCCDF"/>
                </a:solidFill>
                <a:latin typeface="Arial Narrow" panose="020B0606020202030204" pitchFamily="34" charset="0"/>
              </a:rPr>
              <a:t>Traitement</a:t>
            </a:r>
            <a:r>
              <a:rPr lang="en-US" sz="2800" b="1" dirty="0">
                <a:solidFill>
                  <a:srgbClr val="5BCCDF"/>
                </a:solidFill>
                <a:latin typeface="Arial Narrow" panose="020B0606020202030204" pitchFamily="34" charset="0"/>
              </a:rPr>
              <a:t> </a:t>
            </a:r>
          </a:p>
          <a:p>
            <a:pPr marL="742950" lvl="1" indent="-285750" defTabSz="914400">
              <a:buFont typeface="Wingdings" panose="05000000000000000000" pitchFamily="2" charset="2"/>
              <a:buChar char="§"/>
              <a:defRPr/>
            </a:pPr>
            <a:r>
              <a:rPr lang="en-US" sz="2400" dirty="0">
                <a:solidFill>
                  <a:schemeClr val="tx1">
                    <a:lumMod val="75000"/>
                    <a:lumOff val="25000"/>
                  </a:schemeClr>
                </a:solidFill>
                <a:latin typeface="Arial Narrow" panose="020B0606020202030204" pitchFamily="34" charset="0"/>
              </a:rPr>
              <a:t>NAVIGATE-ESUS</a:t>
            </a:r>
          </a:p>
          <a:p>
            <a:pPr marL="742950" lvl="1" indent="-285750" defTabSz="914400">
              <a:buFont typeface="Wingdings" panose="05000000000000000000" pitchFamily="2" charset="2"/>
              <a:buChar char="§"/>
              <a:defRPr/>
            </a:pPr>
            <a:r>
              <a:rPr lang="en-US" sz="2400" dirty="0">
                <a:solidFill>
                  <a:schemeClr val="tx1">
                    <a:lumMod val="75000"/>
                    <a:lumOff val="25000"/>
                  </a:schemeClr>
                </a:solidFill>
                <a:latin typeface="Arial Narrow" panose="020B0606020202030204" pitchFamily="34" charset="0"/>
              </a:rPr>
              <a:t>RE-SPECT-ESUS</a:t>
            </a:r>
          </a:p>
          <a:p>
            <a:pPr marL="742950" lvl="1" indent="-285750" defTabSz="914400">
              <a:buFont typeface="Wingdings" panose="05000000000000000000" pitchFamily="2" charset="2"/>
              <a:buChar char="§"/>
              <a:defRPr/>
            </a:pPr>
            <a:r>
              <a:rPr lang="en-US" sz="2400" dirty="0">
                <a:solidFill>
                  <a:schemeClr val="tx1">
                    <a:lumMod val="75000"/>
                    <a:lumOff val="25000"/>
                  </a:schemeClr>
                </a:solidFill>
                <a:latin typeface="Arial Narrow" panose="020B0606020202030204" pitchFamily="34" charset="0"/>
              </a:rPr>
              <a:t>ARTESIA </a:t>
            </a:r>
          </a:p>
        </p:txBody>
      </p:sp>
      <p:pic>
        <p:nvPicPr>
          <p:cNvPr id="12" name="4E92DA43-5712-40E9-AFDC-2C1062C78C6F" descr="7646DFF2-B812-4635-AA57-5171E34E5A45@chrc">
            <a:extLst>
              <a:ext uri="{FF2B5EF4-FFF2-40B4-BE49-F238E27FC236}">
                <a16:creationId xmlns:a16="http://schemas.microsoft.com/office/drawing/2014/main" id="{2DFFACEE-CD54-4DEC-B144-FFBC2734BA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8035" y="76699"/>
            <a:ext cx="1884040" cy="107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59975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3" y="159654"/>
            <a:ext cx="6805689" cy="1077218"/>
          </a:xfrm>
          <a:prstGeom prst="rect">
            <a:avLst/>
          </a:prstGeom>
          <a:noFill/>
        </p:spPr>
        <p:txBody>
          <a:bodyPr wrap="square">
            <a:spAutoFit/>
          </a:bodyPr>
          <a:lstStyle/>
          <a:p>
            <a:pPr>
              <a:defRPr/>
            </a:pPr>
            <a:r>
              <a:rPr lang="en-CA" sz="3200" b="1" dirty="0">
                <a:solidFill>
                  <a:srgbClr val="1B1A5A"/>
                </a:solidFill>
                <a:latin typeface="Arial Narrow" pitchFamily="34" charset="0"/>
                <a:cs typeface="Aharoni" panose="02010803020104030203" pitchFamily="2" charset="-79"/>
              </a:rPr>
              <a:t>NAVIGATE ESUS</a:t>
            </a:r>
            <a:br>
              <a:rPr lang="en-CA" sz="3200" b="1" dirty="0">
                <a:solidFill>
                  <a:srgbClr val="1B1A5A"/>
                </a:solidFill>
                <a:latin typeface="Arial Narrow" pitchFamily="34" charset="0"/>
                <a:cs typeface="Aharoni" panose="02010803020104030203" pitchFamily="2" charset="-79"/>
              </a:rPr>
            </a:br>
            <a:r>
              <a:rPr lang="en-CA" sz="3200" b="1" dirty="0">
                <a:solidFill>
                  <a:srgbClr val="1B1A5A"/>
                </a:solidFill>
                <a:latin typeface="Arial Narrow" pitchFamily="34" charset="0"/>
                <a:cs typeface="Aharoni" panose="02010803020104030203" pitchFamily="2" charset="-79"/>
              </a:rPr>
              <a:t>(AVC </a:t>
            </a:r>
            <a:r>
              <a:rPr lang="en-CA" sz="3200" b="1" dirty="0" err="1">
                <a:solidFill>
                  <a:srgbClr val="1B1A5A"/>
                </a:solidFill>
                <a:latin typeface="Arial Narrow" pitchFamily="34" charset="0"/>
                <a:cs typeface="Aharoni" panose="02010803020104030203" pitchFamily="2" charset="-79"/>
              </a:rPr>
              <a:t>embolique</a:t>
            </a:r>
            <a:r>
              <a:rPr lang="en-CA" sz="3200" b="1" dirty="0">
                <a:solidFill>
                  <a:srgbClr val="1B1A5A"/>
                </a:solidFill>
                <a:latin typeface="Arial Narrow" pitchFamily="34" charset="0"/>
                <a:cs typeface="Aharoni" panose="02010803020104030203" pitchFamily="2" charset="-79"/>
              </a:rPr>
              <a:t> </a:t>
            </a:r>
            <a:r>
              <a:rPr lang="en-CA" sz="3200" b="1" dirty="0" err="1">
                <a:solidFill>
                  <a:srgbClr val="1B1A5A"/>
                </a:solidFill>
                <a:latin typeface="Arial Narrow" pitchFamily="34" charset="0"/>
                <a:cs typeface="Aharoni" panose="02010803020104030203" pitchFamily="2" charset="-79"/>
              </a:rPr>
              <a:t>d’origine</a:t>
            </a:r>
            <a:r>
              <a:rPr lang="en-CA" sz="3200" b="1" dirty="0">
                <a:solidFill>
                  <a:srgbClr val="1B1A5A"/>
                </a:solidFill>
                <a:latin typeface="Arial Narrow" pitchFamily="34" charset="0"/>
                <a:cs typeface="Aharoni" panose="02010803020104030203" pitchFamily="2" charset="-79"/>
              </a:rPr>
              <a:t> </a:t>
            </a:r>
            <a:r>
              <a:rPr lang="en-CA" sz="3200" b="1" dirty="0" err="1">
                <a:solidFill>
                  <a:srgbClr val="1B1A5A"/>
                </a:solidFill>
                <a:latin typeface="Arial Narrow" pitchFamily="34" charset="0"/>
                <a:cs typeface="Aharoni" panose="02010803020104030203" pitchFamily="2" charset="-79"/>
              </a:rPr>
              <a:t>indéterminée</a:t>
            </a:r>
            <a:r>
              <a:rPr lang="en-CA" sz="3200" b="1" dirty="0">
                <a:solidFill>
                  <a:srgbClr val="1B1A5A"/>
                </a:solidFill>
                <a:latin typeface="Arial Narrow" pitchFamily="34" charset="0"/>
                <a:cs typeface="Aharoni" panose="02010803020104030203" pitchFamily="2" charset="-79"/>
              </a:rPr>
              <a:t>)</a:t>
            </a:r>
            <a:endParaRPr lang="en-CA" sz="3000" b="1" dirty="0">
              <a:solidFill>
                <a:srgbClr val="183059"/>
              </a:solidFill>
              <a:latin typeface="Arial Narrow" panose="020B0606020202030204" pitchFamily="34" charset="0"/>
              <a:cs typeface="Aharoni" panose="02010803020104030203" pitchFamily="2" charset="-79"/>
            </a:endParaRP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314378"/>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39EF21A-C3B5-4E3A-A78E-47A9BD716B94}"/>
              </a:ext>
            </a:extLst>
          </p:cNvPr>
          <p:cNvSpPr/>
          <p:nvPr/>
        </p:nvSpPr>
        <p:spPr>
          <a:xfrm>
            <a:off x="221284" y="6429827"/>
            <a:ext cx="6731057" cy="253916"/>
          </a:xfrm>
          <a:prstGeom prst="rect">
            <a:avLst/>
          </a:prstGeom>
        </p:spPr>
        <p:txBody>
          <a:bodyPr wrap="square">
            <a:spAutoFit/>
          </a:bodyPr>
          <a:lstStyle/>
          <a:p>
            <a:pPr lvl="0"/>
            <a:r>
              <a:rPr lang="en-CA" sz="1050" dirty="0">
                <a:solidFill>
                  <a:prstClr val="white"/>
                </a:solidFill>
                <a:latin typeface="Arial Narrow" panose="020B0606020202030204" pitchFamily="34" charset="0"/>
                <a:cs typeface="Arial"/>
              </a:rPr>
              <a:t>Hart RG et al. Rivaroxaban for Stroke Prevention after Embolic Stroke of Undetermined Source. N </a:t>
            </a:r>
            <a:r>
              <a:rPr lang="en-CA" sz="1050" dirty="0" err="1">
                <a:solidFill>
                  <a:prstClr val="white"/>
                </a:solidFill>
                <a:latin typeface="Arial Narrow" panose="020B0606020202030204" pitchFamily="34" charset="0"/>
                <a:cs typeface="Arial"/>
              </a:rPr>
              <a:t>Engl</a:t>
            </a:r>
            <a:r>
              <a:rPr lang="en-CA" sz="1050" dirty="0">
                <a:solidFill>
                  <a:prstClr val="white"/>
                </a:solidFill>
                <a:latin typeface="Arial Narrow" panose="020B0606020202030204" pitchFamily="34" charset="0"/>
                <a:cs typeface="Arial"/>
              </a:rPr>
              <a:t> J Med 2018; 378:2191-2201</a:t>
            </a:r>
          </a:p>
        </p:txBody>
      </p:sp>
      <p:sp>
        <p:nvSpPr>
          <p:cNvPr id="14" name="Rectangle 13">
            <a:extLst>
              <a:ext uri="{FF2B5EF4-FFF2-40B4-BE49-F238E27FC236}">
                <a16:creationId xmlns:a16="http://schemas.microsoft.com/office/drawing/2014/main" id="{7A3141D0-EA2C-4476-BDEF-9A9400B57837}"/>
              </a:ext>
            </a:extLst>
          </p:cNvPr>
          <p:cNvSpPr/>
          <p:nvPr/>
        </p:nvSpPr>
        <p:spPr>
          <a:xfrm>
            <a:off x="194761" y="1589950"/>
            <a:ext cx="8787314" cy="4297680"/>
          </a:xfrm>
          <a:prstGeom prst="rect">
            <a:avLst/>
          </a:prstGeom>
          <a:solidFill>
            <a:sysClr val="window" lastClr="FFFFFF">
              <a:lumMod val="95000"/>
            </a:sys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613A714C-ADA5-44ED-9BD8-B23FB04E9593}"/>
              </a:ext>
            </a:extLst>
          </p:cNvPr>
          <p:cNvSpPr/>
          <p:nvPr/>
        </p:nvSpPr>
        <p:spPr>
          <a:xfrm>
            <a:off x="-6448" y="1587953"/>
            <a:ext cx="182880" cy="4297680"/>
          </a:xfrm>
          <a:prstGeom prst="rect">
            <a:avLst/>
          </a:prstGeom>
          <a:solidFill>
            <a:srgbClr val="23334E"/>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741670A1-8C4C-4E37-BFE4-1AE426EDAA10}"/>
              </a:ext>
            </a:extLst>
          </p:cNvPr>
          <p:cNvSpPr/>
          <p:nvPr/>
        </p:nvSpPr>
        <p:spPr>
          <a:xfrm>
            <a:off x="8961118" y="1594194"/>
            <a:ext cx="182880" cy="4297680"/>
          </a:xfrm>
          <a:prstGeom prst="rect">
            <a:avLst/>
          </a:prstGeom>
          <a:solidFill>
            <a:srgbClr val="30C1D7"/>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068702C3-79C1-4501-AB4C-B13796C5BBD8}"/>
              </a:ext>
            </a:extLst>
          </p:cNvPr>
          <p:cNvSpPr txBox="1"/>
          <p:nvPr/>
        </p:nvSpPr>
        <p:spPr>
          <a:xfrm>
            <a:off x="324659" y="1688230"/>
            <a:ext cx="8526725" cy="4154984"/>
          </a:xfrm>
          <a:prstGeom prst="rect">
            <a:avLst/>
          </a:prstGeom>
          <a:noFill/>
        </p:spPr>
        <p:txBody>
          <a:bodyPr wrap="square" rtlCol="0">
            <a:spAutoFit/>
          </a:bodyPr>
          <a:lstStyle/>
          <a:p>
            <a:pPr marL="285750" lvl="0" indent="-285750" defTabSz="914400">
              <a:buFont typeface="Wingdings" panose="05000000000000000000" pitchFamily="2" charset="2"/>
              <a:buChar char="§"/>
              <a:defRPr/>
            </a:pPr>
            <a:r>
              <a:rPr lang="fr-CA" sz="2400" dirty="0">
                <a:solidFill>
                  <a:schemeClr val="tx1">
                    <a:lumMod val="85000"/>
                    <a:lumOff val="15000"/>
                  </a:schemeClr>
                </a:solidFill>
                <a:latin typeface="Arial Narrow" pitchFamily="34" charset="0"/>
                <a:cs typeface="Candara"/>
              </a:rPr>
              <a:t>N=7213; 459 centres; 31 pays</a:t>
            </a:r>
          </a:p>
          <a:p>
            <a:pPr marL="285750" lvl="0" indent="-285750" defTabSz="914400">
              <a:buFont typeface="Wingdings" panose="05000000000000000000" pitchFamily="2" charset="2"/>
              <a:buChar char="§"/>
              <a:defRPr/>
            </a:pPr>
            <a:r>
              <a:rPr lang="fr-CA" sz="2400" dirty="0">
                <a:solidFill>
                  <a:schemeClr val="tx1">
                    <a:lumMod val="85000"/>
                    <a:lumOff val="15000"/>
                  </a:schemeClr>
                </a:solidFill>
                <a:latin typeface="Arial Narrow" pitchFamily="34" charset="0"/>
                <a:cs typeface="Candara"/>
              </a:rPr>
              <a:t>Âge ≥ 60 ans (ou ≥ 50 ans avec au moins un facteur de risque vasculaire additionnel) </a:t>
            </a:r>
          </a:p>
          <a:p>
            <a:pPr marL="285750" lvl="0" indent="-285750" defTabSz="914400">
              <a:buFont typeface="Wingdings" panose="05000000000000000000" pitchFamily="2" charset="2"/>
              <a:buChar char="§"/>
              <a:defRPr/>
            </a:pPr>
            <a:r>
              <a:rPr lang="fr-CA" sz="2400" dirty="0">
                <a:solidFill>
                  <a:schemeClr val="tx1">
                    <a:lumMod val="85000"/>
                    <a:lumOff val="15000"/>
                  </a:schemeClr>
                </a:solidFill>
                <a:latin typeface="Arial Narrow" pitchFamily="34" charset="0"/>
                <a:cs typeface="Candara"/>
              </a:rPr>
              <a:t>FA exclue avec un monitoring de 24 h au minimum</a:t>
            </a:r>
          </a:p>
          <a:p>
            <a:pPr marL="285750" lvl="0" indent="-285750" defTabSz="914400">
              <a:buFont typeface="Wingdings" panose="05000000000000000000" pitchFamily="2" charset="2"/>
              <a:buChar char="§"/>
              <a:defRPr/>
            </a:pPr>
            <a:r>
              <a:rPr lang="fr-CA" sz="2400" dirty="0">
                <a:solidFill>
                  <a:schemeClr val="tx1">
                    <a:lumMod val="85000"/>
                    <a:lumOff val="15000"/>
                  </a:schemeClr>
                </a:solidFill>
                <a:latin typeface="Arial Narrow" pitchFamily="34" charset="0"/>
                <a:cs typeface="Candara"/>
              </a:rPr>
              <a:t>Sténose de la carotide ≤ 50 %</a:t>
            </a:r>
          </a:p>
          <a:p>
            <a:pPr marL="285750" lvl="0" indent="-285750" defTabSz="914400">
              <a:buFont typeface="Wingdings" panose="05000000000000000000" pitchFamily="2" charset="2"/>
              <a:buChar char="§"/>
              <a:defRPr/>
            </a:pPr>
            <a:r>
              <a:rPr lang="fr-CA" sz="2400" dirty="0">
                <a:solidFill>
                  <a:schemeClr val="tx1">
                    <a:lumMod val="85000"/>
                    <a:lumOff val="15000"/>
                  </a:schemeClr>
                </a:solidFill>
                <a:latin typeface="Arial Narrow" pitchFamily="34" charset="0"/>
                <a:cs typeface="Candara"/>
              </a:rPr>
              <a:t>Aucun thrombus détecté par ETT ou ETO</a:t>
            </a:r>
          </a:p>
          <a:p>
            <a:pPr marL="285750" lvl="0" indent="-285750" defTabSz="914400">
              <a:buFont typeface="Wingdings" panose="05000000000000000000" pitchFamily="2" charset="2"/>
              <a:buChar char="§"/>
              <a:defRPr/>
            </a:pPr>
            <a:r>
              <a:rPr lang="fr-CA" sz="2400" dirty="0" err="1">
                <a:solidFill>
                  <a:schemeClr val="tx1">
                    <a:lumMod val="85000"/>
                    <a:lumOff val="15000"/>
                  </a:schemeClr>
                </a:solidFill>
                <a:latin typeface="Arial Narrow" pitchFamily="34" charset="0"/>
                <a:cs typeface="Candara"/>
              </a:rPr>
              <a:t>Rx</a:t>
            </a:r>
            <a:r>
              <a:rPr lang="fr-CA" sz="2400" dirty="0">
                <a:solidFill>
                  <a:schemeClr val="tx1">
                    <a:lumMod val="85000"/>
                    <a:lumOff val="15000"/>
                  </a:schemeClr>
                </a:solidFill>
                <a:latin typeface="Arial Narrow" pitchFamily="34" charset="0"/>
                <a:cs typeface="Candara"/>
              </a:rPr>
              <a:t> : rivaroxaban 15 mg vs AAS 100 mg par jour</a:t>
            </a:r>
          </a:p>
          <a:p>
            <a:pPr marL="285750" lvl="0" indent="-285750" defTabSz="914400">
              <a:buFont typeface="Wingdings" panose="05000000000000000000" pitchFamily="2" charset="2"/>
              <a:buChar char="§"/>
              <a:defRPr/>
            </a:pPr>
            <a:r>
              <a:rPr lang="fr-CA" sz="2400" dirty="0">
                <a:solidFill>
                  <a:schemeClr val="tx1">
                    <a:lumMod val="85000"/>
                    <a:lumOff val="15000"/>
                  </a:schemeClr>
                </a:solidFill>
                <a:latin typeface="Arial Narrow" pitchFamily="34" charset="0"/>
                <a:cs typeface="Candara"/>
              </a:rPr>
              <a:t>Suivi médian de 11 mois</a:t>
            </a:r>
          </a:p>
          <a:p>
            <a:pPr marL="285750" lvl="0" indent="-285750" defTabSz="914400">
              <a:buFont typeface="Wingdings" panose="05000000000000000000" pitchFamily="2" charset="2"/>
              <a:buChar char="§"/>
              <a:defRPr/>
            </a:pPr>
            <a:r>
              <a:rPr lang="fr-CA" sz="2400" dirty="0">
                <a:solidFill>
                  <a:schemeClr val="tx1">
                    <a:lumMod val="85000"/>
                    <a:lumOff val="15000"/>
                  </a:schemeClr>
                </a:solidFill>
                <a:latin typeface="Arial Narrow" pitchFamily="34" charset="0"/>
                <a:cs typeface="Candara"/>
              </a:rPr>
              <a:t>Étude arrêtée en raison de son INUTILITÉ – aucune différence dans les AVC emboliques ou les embolies systémiques</a:t>
            </a:r>
          </a:p>
          <a:p>
            <a:pPr marL="285750" lvl="0" indent="-285750" defTabSz="914400">
              <a:buFont typeface="Wingdings" panose="05000000000000000000" pitchFamily="2" charset="2"/>
              <a:buChar char="§"/>
              <a:defRPr/>
            </a:pPr>
            <a:r>
              <a:rPr lang="fr-CA" sz="2400" dirty="0">
                <a:solidFill>
                  <a:schemeClr val="tx1">
                    <a:lumMod val="85000"/>
                    <a:lumOff val="15000"/>
                  </a:schemeClr>
                </a:solidFill>
                <a:latin typeface="Arial Narrow" pitchFamily="34" charset="0"/>
                <a:cs typeface="Candara"/>
              </a:rPr>
              <a:t>Hémorragie majeure accrue avec le rivaroxaban…</a:t>
            </a:r>
          </a:p>
        </p:txBody>
      </p:sp>
      <p:pic>
        <p:nvPicPr>
          <p:cNvPr id="12" name="4E92DA43-5712-40E9-AFDC-2C1062C78C6F" descr="7646DFF2-B812-4635-AA57-5171E34E5A45@chrc">
            <a:extLst>
              <a:ext uri="{FF2B5EF4-FFF2-40B4-BE49-F238E27FC236}">
                <a16:creationId xmlns:a16="http://schemas.microsoft.com/office/drawing/2014/main" id="{57A1E63E-0B85-445C-965F-6C6267BB10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8035" y="76699"/>
            <a:ext cx="1884040" cy="107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17496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3" y="159654"/>
            <a:ext cx="6805689" cy="1046440"/>
          </a:xfrm>
          <a:prstGeom prst="rect">
            <a:avLst/>
          </a:prstGeom>
          <a:noFill/>
        </p:spPr>
        <p:txBody>
          <a:bodyPr wrap="square">
            <a:spAutoFit/>
          </a:bodyPr>
          <a:lstStyle/>
          <a:p>
            <a:pPr lvl="0">
              <a:defRPr/>
            </a:pPr>
            <a:r>
              <a:rPr lang="en-CA" sz="3200" b="1" dirty="0">
                <a:solidFill>
                  <a:srgbClr val="183059"/>
                </a:solidFill>
                <a:latin typeface="Arial Narrow" panose="020B0606020202030204" pitchFamily="34" charset="0"/>
                <a:cs typeface="Aharoni" panose="02010803020104030203" pitchFamily="2" charset="-79"/>
              </a:rPr>
              <a:t>NAVIGATE ESUS</a:t>
            </a:r>
            <a:br>
              <a:rPr lang="en-CA" sz="3000" b="1" dirty="0">
                <a:solidFill>
                  <a:srgbClr val="183059"/>
                </a:solidFill>
                <a:latin typeface="Arial Narrow" panose="020B0606020202030204" pitchFamily="34" charset="0"/>
                <a:cs typeface="Aharoni" panose="02010803020104030203" pitchFamily="2" charset="-79"/>
              </a:rPr>
            </a:br>
            <a:r>
              <a:rPr lang="fr-MC" sz="3000" b="1" dirty="0">
                <a:solidFill>
                  <a:srgbClr val="183059"/>
                </a:solidFill>
                <a:latin typeface="Arial Narrow" panose="020B0606020202030204" pitchFamily="34" charset="0"/>
                <a:cs typeface="Aharoni" panose="02010803020104030203" pitchFamily="2" charset="-79"/>
              </a:rPr>
              <a:t>Critères d’efficacité</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314378"/>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39EF21A-C3B5-4E3A-A78E-47A9BD716B94}"/>
              </a:ext>
            </a:extLst>
          </p:cNvPr>
          <p:cNvSpPr/>
          <p:nvPr/>
        </p:nvSpPr>
        <p:spPr>
          <a:xfrm>
            <a:off x="221284" y="6429827"/>
            <a:ext cx="6731057" cy="253916"/>
          </a:xfrm>
          <a:prstGeom prst="rect">
            <a:avLst/>
          </a:prstGeom>
        </p:spPr>
        <p:txBody>
          <a:bodyPr wrap="square">
            <a:spAutoFit/>
          </a:bodyPr>
          <a:lstStyle/>
          <a:p>
            <a:pPr lvl="0"/>
            <a:r>
              <a:rPr lang="en-CA" sz="1050" dirty="0">
                <a:solidFill>
                  <a:prstClr val="white"/>
                </a:solidFill>
                <a:latin typeface="Arial Narrow" panose="020B0606020202030204" pitchFamily="34" charset="0"/>
                <a:cs typeface="Arial"/>
              </a:rPr>
              <a:t>Hart RG et al. Rivaroxaban for Stroke Prevention after Embolic Stroke of Undetermined Source. N </a:t>
            </a:r>
            <a:r>
              <a:rPr lang="en-CA" sz="1050" dirty="0" err="1">
                <a:solidFill>
                  <a:prstClr val="white"/>
                </a:solidFill>
                <a:latin typeface="Arial Narrow" panose="020B0606020202030204" pitchFamily="34" charset="0"/>
                <a:cs typeface="Arial"/>
              </a:rPr>
              <a:t>Engl</a:t>
            </a:r>
            <a:r>
              <a:rPr lang="en-CA" sz="1050" dirty="0">
                <a:solidFill>
                  <a:prstClr val="white"/>
                </a:solidFill>
                <a:latin typeface="Arial Narrow" panose="020B0606020202030204" pitchFamily="34" charset="0"/>
                <a:cs typeface="Arial"/>
              </a:rPr>
              <a:t> J Med 2018; 378:2191-2201</a:t>
            </a:r>
          </a:p>
        </p:txBody>
      </p:sp>
      <p:pic>
        <p:nvPicPr>
          <p:cNvPr id="3" name="Picture 2">
            <a:extLst>
              <a:ext uri="{FF2B5EF4-FFF2-40B4-BE49-F238E27FC236}">
                <a16:creationId xmlns:a16="http://schemas.microsoft.com/office/drawing/2014/main" id="{E82535CD-6721-4B17-BD73-79FE713AB64C}"/>
              </a:ext>
            </a:extLst>
          </p:cNvPr>
          <p:cNvPicPr>
            <a:picLocks noChangeAspect="1"/>
          </p:cNvPicPr>
          <p:nvPr/>
        </p:nvPicPr>
        <p:blipFill>
          <a:blip r:embed="rId5"/>
          <a:stretch>
            <a:fillRect/>
          </a:stretch>
        </p:blipFill>
        <p:spPr>
          <a:xfrm>
            <a:off x="257175" y="1529910"/>
            <a:ext cx="8674100" cy="4251696"/>
          </a:xfrm>
          <a:prstGeom prst="rect">
            <a:avLst/>
          </a:prstGeom>
        </p:spPr>
      </p:pic>
      <p:pic>
        <p:nvPicPr>
          <p:cNvPr id="10" name="4E92DA43-5712-40E9-AFDC-2C1062C78C6F" descr="7646DFF2-B812-4635-AA57-5171E34E5A45@chrc">
            <a:extLst>
              <a:ext uri="{FF2B5EF4-FFF2-40B4-BE49-F238E27FC236}">
                <a16:creationId xmlns:a16="http://schemas.microsoft.com/office/drawing/2014/main" id="{B15648D7-CFF2-4049-9A18-4D6027AA51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8035" y="76699"/>
            <a:ext cx="1884040" cy="107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6785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646331"/>
          </a:xfrm>
          <a:prstGeom prst="rect">
            <a:avLst/>
          </a:prstGeom>
          <a:noFill/>
        </p:spPr>
        <p:txBody>
          <a:bodyPr wrap="square">
            <a:spAutoFit/>
          </a:bodyPr>
          <a:lstStyle/>
          <a:p>
            <a:pPr lvl="0">
              <a:defRPr/>
            </a:pPr>
            <a:r>
              <a:rPr lang="fr-CA" sz="3600" b="1" dirty="0">
                <a:solidFill>
                  <a:srgbClr val="1B1A5A"/>
                </a:solidFill>
                <a:latin typeface="Arial Narrow" panose="020B0606020202030204" pitchFamily="34" charset="0"/>
                <a:cs typeface="Aharoni" panose="02010803020104030203" pitchFamily="2" charset="-79"/>
              </a:rPr>
              <a:t>Divulgation de soutien commercial</a:t>
            </a:r>
          </a:p>
        </p:txBody>
      </p:sp>
      <p:pic>
        <p:nvPicPr>
          <p:cNvPr id="10" name="4E92DA43-5712-40E9-AFDC-2C1062C78C6F" descr="7646DFF2-B812-4635-AA57-5171E34E5A45@chrc">
            <a:extLst>
              <a:ext uri="{FF2B5EF4-FFF2-40B4-BE49-F238E27FC236}">
                <a16:creationId xmlns:a16="http://schemas.microsoft.com/office/drawing/2014/main" id="{8256D66B-F9BB-4FDA-BF72-7AE04BFB28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5497" y="154913"/>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a:extLst>
              <a:ext uri="{FF2B5EF4-FFF2-40B4-BE49-F238E27FC236}">
                <a16:creationId xmlns:a16="http://schemas.microsoft.com/office/drawing/2014/main" id="{712727A1-5857-44D5-AE49-D2675786637F}"/>
              </a:ext>
            </a:extLst>
          </p:cNvPr>
          <p:cNvSpPr txBox="1">
            <a:spLocks/>
          </p:cNvSpPr>
          <p:nvPr/>
        </p:nvSpPr>
        <p:spPr>
          <a:xfrm>
            <a:off x="271009" y="1278357"/>
            <a:ext cx="8720592" cy="4909751"/>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ct val="0"/>
              </a:spcBef>
              <a:defRPr/>
            </a:pPr>
            <a:r>
              <a:rPr lang="fr-BE" b="1" kern="0" dirty="0">
                <a:solidFill>
                  <a:schemeClr val="tx1">
                    <a:lumMod val="75000"/>
                    <a:lumOff val="25000"/>
                  </a:schemeClr>
                </a:solidFill>
                <a:latin typeface="Arial Narrow" panose="020B0606020202030204" pitchFamily="34" charset="0"/>
                <a:sym typeface="Arial Narrow Bold" charset="0"/>
              </a:rPr>
              <a:t>Ce programme a reçu le soutien financier de BMS et Pfizer Alliance Canada sous la forme d’une subvention à l’éducation.</a:t>
            </a:r>
            <a:endParaRPr lang="fr-BE" b="1" kern="0" dirty="0">
              <a:solidFill>
                <a:schemeClr val="tx1">
                  <a:lumMod val="75000"/>
                  <a:lumOff val="25000"/>
                </a:schemeClr>
              </a:solidFill>
              <a:latin typeface="Arial Narrow" panose="020B0606020202030204" pitchFamily="34" charset="0"/>
            </a:endParaRPr>
          </a:p>
          <a:p>
            <a:pPr algn="l">
              <a:spcBef>
                <a:spcPts val="200"/>
              </a:spcBef>
              <a:defRPr/>
            </a:pPr>
            <a:endParaRPr lang="fr-BE" b="1" kern="0" dirty="0">
              <a:solidFill>
                <a:schemeClr val="tx1">
                  <a:lumMod val="75000"/>
                  <a:lumOff val="25000"/>
                </a:schemeClr>
              </a:solidFill>
              <a:latin typeface="Arial Narrow" panose="020B0606020202030204" pitchFamily="34" charset="0"/>
              <a:ea typeface="ヒラギノ角ゴ ProN W6" charset="-128"/>
              <a:sym typeface="Arial Narrow Bold" charset="0"/>
            </a:endParaRPr>
          </a:p>
          <a:p>
            <a:pPr algn="l">
              <a:spcBef>
                <a:spcPts val="200"/>
              </a:spcBef>
              <a:defRPr/>
            </a:pPr>
            <a:r>
              <a:rPr lang="fr-BE" b="1" dirty="0">
                <a:solidFill>
                  <a:schemeClr val="tx1">
                    <a:lumMod val="75000"/>
                    <a:lumOff val="25000"/>
                  </a:schemeClr>
                </a:solidFill>
                <a:latin typeface="Arial Narrow" panose="020B0606020202030204" pitchFamily="34" charset="0"/>
              </a:rPr>
              <a:t>Ce programme a reçu un soutien non financier de </a:t>
            </a:r>
            <a:r>
              <a:rPr lang="fr-BE" b="1" kern="0" dirty="0">
                <a:solidFill>
                  <a:schemeClr val="tx1">
                    <a:lumMod val="75000"/>
                    <a:lumOff val="25000"/>
                  </a:schemeClr>
                </a:solidFill>
                <a:latin typeface="Arial Narrow" panose="020B0606020202030204" pitchFamily="34" charset="0"/>
                <a:sym typeface="Arial Narrow Bold" charset="0"/>
              </a:rPr>
              <a:t>BMS et Pfizer Alliance Canada sous la forme d’un soutien logistique</a:t>
            </a:r>
            <a:r>
              <a:rPr lang="fr-BE" b="1" dirty="0">
                <a:solidFill>
                  <a:schemeClr val="tx1">
                    <a:lumMod val="75000"/>
                    <a:lumOff val="25000"/>
                  </a:schemeClr>
                </a:solidFill>
                <a:latin typeface="Arial Narrow" panose="020B0606020202030204" pitchFamily="34" charset="0"/>
              </a:rPr>
              <a:t>. </a:t>
            </a:r>
            <a:endParaRPr lang="fr-BE" dirty="0">
              <a:solidFill>
                <a:schemeClr val="tx1">
                  <a:lumMod val="75000"/>
                  <a:lumOff val="25000"/>
                </a:schemeClr>
              </a:solidFill>
              <a:latin typeface="Arial Narrow" panose="020B0606020202030204" pitchFamily="34" charset="0"/>
            </a:endParaRPr>
          </a:p>
          <a:p>
            <a:pPr algn="l">
              <a:spcBef>
                <a:spcPct val="0"/>
              </a:spcBef>
              <a:defRPr/>
            </a:pPr>
            <a:endParaRPr lang="fr-BE" b="1" kern="0" dirty="0">
              <a:solidFill>
                <a:prstClr val="black"/>
              </a:solidFill>
              <a:latin typeface="Arial Narrow" panose="020B0606020202030204" pitchFamily="34" charset="0"/>
              <a:ea typeface="ヒラギノ角ゴ ProN W6" charset="-128"/>
              <a:sym typeface="Arial Narrow Bold" charset="0"/>
            </a:endParaRPr>
          </a:p>
          <a:p>
            <a:pPr lvl="0" algn="l">
              <a:spcBef>
                <a:spcPts val="400"/>
              </a:spcBef>
              <a:defRPr/>
            </a:pPr>
            <a:r>
              <a:rPr lang="fr-CA" b="1" u="sng" kern="0" dirty="0">
                <a:solidFill>
                  <a:srgbClr val="002060"/>
                </a:solidFill>
                <a:latin typeface="Arial Narrow" panose="020B0606020202030204" pitchFamily="34" charset="0"/>
                <a:sym typeface="Arial Narrow Bold" charset="0"/>
              </a:rPr>
              <a:t>Conflit(s) d’intérêt potentiel(s) :</a:t>
            </a:r>
            <a:endParaRPr lang="fr-CA" b="1" kern="0" dirty="0">
              <a:solidFill>
                <a:srgbClr val="002060"/>
              </a:solidFill>
              <a:latin typeface="Arial Narrow" panose="020B0606020202030204" pitchFamily="34" charset="0"/>
            </a:endParaRPr>
          </a:p>
          <a:p>
            <a:pPr lvl="0" algn="l">
              <a:spcBef>
                <a:spcPts val="200"/>
              </a:spcBef>
              <a:defRPr/>
            </a:pPr>
            <a:endParaRPr lang="fr-CA" b="1" u="sng" kern="0" dirty="0">
              <a:solidFill>
                <a:prstClr val="black"/>
              </a:solidFill>
              <a:latin typeface="Arial Narrow" panose="020B0606020202030204" pitchFamily="34" charset="0"/>
              <a:ea typeface="ヒラギノ角ゴ ProN W6" charset="-128"/>
              <a:sym typeface="Arial Narrow Bold" charset="0"/>
            </a:endParaRPr>
          </a:p>
          <a:p>
            <a:pPr lvl="0" algn="l">
              <a:spcBef>
                <a:spcPts val="400"/>
              </a:spcBef>
              <a:defRPr/>
            </a:pPr>
            <a:r>
              <a:rPr lang="fr-CA" b="1" kern="0" dirty="0">
                <a:solidFill>
                  <a:srgbClr val="002060"/>
                </a:solidFill>
                <a:latin typeface="Arial Narrow" panose="020B0606020202030204" pitchFamily="34" charset="0"/>
                <a:sym typeface="Arial Narrow Bold" charset="0"/>
              </a:rPr>
              <a:t>[Nom du </a:t>
            </a:r>
            <a:r>
              <a:rPr lang="fr-CA" b="1" kern="0" dirty="0" err="1">
                <a:solidFill>
                  <a:srgbClr val="002060"/>
                </a:solidFill>
                <a:latin typeface="Arial Narrow" panose="020B0606020202030204" pitchFamily="34" charset="0"/>
                <a:sym typeface="Arial Narrow Bold" charset="0"/>
              </a:rPr>
              <a:t>confériencier</a:t>
            </a:r>
            <a:r>
              <a:rPr lang="fr-CA" b="1" kern="0" dirty="0">
                <a:solidFill>
                  <a:srgbClr val="002060"/>
                </a:solidFill>
                <a:latin typeface="Arial Narrow" panose="020B0606020202030204" pitchFamily="34" charset="0"/>
                <a:sym typeface="Arial Narrow Bold" charset="0"/>
              </a:rPr>
              <a:t>]</a:t>
            </a:r>
            <a:r>
              <a:rPr lang="fr-CA" b="1" i="1" kern="0" dirty="0">
                <a:solidFill>
                  <a:srgbClr val="002060"/>
                </a:solidFill>
                <a:latin typeface="Arial Narrow" panose="020B0606020202030204" pitchFamily="34" charset="0"/>
                <a:sym typeface="Arial Narrow Bold" charset="0"/>
              </a:rPr>
              <a:t> </a:t>
            </a:r>
            <a:r>
              <a:rPr lang="fr-CA" b="1" kern="0" dirty="0">
                <a:solidFill>
                  <a:prstClr val="black"/>
                </a:solidFill>
                <a:latin typeface="Arial Narrow" panose="020B0606020202030204" pitchFamily="34" charset="0"/>
                <a:sym typeface="Arial Narrow Bold" charset="0"/>
              </a:rPr>
              <a:t>a reçu des honoraires [paiement/financement, etc.] de [organisation soutenant ce programme ET/OU organisation dont le ou les produits font l’objet d’une discussion dans ce programme].</a:t>
            </a:r>
          </a:p>
          <a:p>
            <a:pPr marL="0" lvl="1" algn="l">
              <a:spcBef>
                <a:spcPts val="400"/>
              </a:spcBef>
              <a:buClr>
                <a:srgbClr val="595959"/>
              </a:buClr>
              <a:defRPr/>
            </a:pPr>
            <a:endParaRPr lang="fr-CA" sz="2400" u="sng" kern="0" dirty="0">
              <a:solidFill>
                <a:srgbClr val="595959"/>
              </a:solidFill>
              <a:latin typeface="Arial Narrow" panose="020B0606020202030204" pitchFamily="34" charset="0"/>
              <a:ea typeface="MS PGothic" pitchFamily="34" charset="-128"/>
              <a:sym typeface="Arial Narrow Bold Italic" charset="0"/>
            </a:endParaRPr>
          </a:p>
          <a:p>
            <a:pPr marL="0" lvl="1" algn="l">
              <a:spcBef>
                <a:spcPts val="400"/>
              </a:spcBef>
              <a:buClr>
                <a:srgbClr val="595959"/>
              </a:buClr>
              <a:defRPr/>
            </a:pPr>
            <a:r>
              <a:rPr lang="fr-CA" sz="2400" b="1" kern="0" dirty="0">
                <a:solidFill>
                  <a:prstClr val="black"/>
                </a:solidFill>
                <a:latin typeface="Arial Narrow" panose="020B0606020202030204" pitchFamily="34" charset="0"/>
                <a:sym typeface="Arial Narrow Bold Italic" charset="0"/>
              </a:rPr>
              <a:t>BMS et Pfizer Alliance Canada ont développé un produit (</a:t>
            </a:r>
            <a:r>
              <a:rPr lang="fr-CA" sz="2400" b="1" kern="0" dirty="0" err="1">
                <a:solidFill>
                  <a:prstClr val="black"/>
                </a:solidFill>
                <a:latin typeface="Arial Narrow" panose="020B0606020202030204" pitchFamily="34" charset="0"/>
                <a:sym typeface="Arial Narrow Bold Italic" charset="0"/>
              </a:rPr>
              <a:t>apixaban</a:t>
            </a:r>
            <a:r>
              <a:rPr lang="fr-CA" sz="2400" b="1" kern="0" dirty="0">
                <a:solidFill>
                  <a:prstClr val="black"/>
                </a:solidFill>
                <a:latin typeface="Arial Narrow" panose="020B0606020202030204" pitchFamily="34" charset="0"/>
                <a:sym typeface="Arial Narrow Bold Italic" charset="0"/>
              </a:rPr>
              <a:t>) qui sera discuté dans ce programme; elles détiennent une licence pour ce produit et tire des bénéfices de sa vente</a:t>
            </a:r>
            <a:endParaRPr lang="fr-CA" sz="2400" b="1" u="sng" kern="0" dirty="0">
              <a:solidFill>
                <a:srgbClr val="1B1A5A"/>
              </a:solidFill>
              <a:latin typeface="Arial Narrow" panose="020B0606020202030204" pitchFamily="34" charset="0"/>
              <a:ea typeface="MS PGothic" pitchFamily="34" charset="-128"/>
              <a:sym typeface="Arial Narrow Bold Italic" charset="0"/>
            </a:endParaRPr>
          </a:p>
        </p:txBody>
      </p:sp>
    </p:spTree>
    <p:extLst>
      <p:ext uri="{BB962C8B-B14F-4D97-AF65-F5344CB8AC3E}">
        <p14:creationId xmlns:p14="http://schemas.microsoft.com/office/powerpoint/2010/main" val="9987522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3" y="159654"/>
            <a:ext cx="6805689" cy="1046440"/>
          </a:xfrm>
          <a:prstGeom prst="rect">
            <a:avLst/>
          </a:prstGeom>
          <a:noFill/>
        </p:spPr>
        <p:txBody>
          <a:bodyPr wrap="square">
            <a:spAutoFit/>
          </a:bodyPr>
          <a:lstStyle/>
          <a:p>
            <a:pPr lvl="0">
              <a:defRPr/>
            </a:pPr>
            <a:r>
              <a:rPr lang="fr-MC" sz="3200" b="1" dirty="0">
                <a:solidFill>
                  <a:srgbClr val="183059"/>
                </a:solidFill>
                <a:latin typeface="Arial Narrow" panose="020B0606020202030204" pitchFamily="34" charset="0"/>
                <a:cs typeface="Aharoni" panose="02010803020104030203" pitchFamily="2" charset="-79"/>
              </a:rPr>
              <a:t>NAVIGATE ESUS</a:t>
            </a:r>
            <a:br>
              <a:rPr lang="fr-MC" sz="3000" b="1" dirty="0">
                <a:solidFill>
                  <a:srgbClr val="183059"/>
                </a:solidFill>
                <a:latin typeface="Arial Narrow" panose="020B0606020202030204" pitchFamily="34" charset="0"/>
                <a:cs typeface="Aharoni" panose="02010803020104030203" pitchFamily="2" charset="-79"/>
              </a:rPr>
            </a:br>
            <a:r>
              <a:rPr lang="fr-MC" sz="3000" b="1" dirty="0">
                <a:solidFill>
                  <a:srgbClr val="183059"/>
                </a:solidFill>
                <a:latin typeface="Arial Narrow" panose="020B0606020202030204" pitchFamily="34" charset="0"/>
                <a:cs typeface="Aharoni" panose="02010803020104030203" pitchFamily="2" charset="-79"/>
              </a:rPr>
              <a:t>Critère d’efficacité</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314378"/>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39EF21A-C3B5-4E3A-A78E-47A9BD716B94}"/>
              </a:ext>
            </a:extLst>
          </p:cNvPr>
          <p:cNvSpPr/>
          <p:nvPr/>
        </p:nvSpPr>
        <p:spPr>
          <a:xfrm>
            <a:off x="221284" y="6429827"/>
            <a:ext cx="6731057" cy="253916"/>
          </a:xfrm>
          <a:prstGeom prst="rect">
            <a:avLst/>
          </a:prstGeom>
        </p:spPr>
        <p:txBody>
          <a:bodyPr wrap="square">
            <a:spAutoFit/>
          </a:bodyPr>
          <a:lstStyle/>
          <a:p>
            <a:pPr lvl="0"/>
            <a:r>
              <a:rPr lang="en-CA" sz="1050" dirty="0">
                <a:solidFill>
                  <a:prstClr val="white"/>
                </a:solidFill>
                <a:latin typeface="Arial Narrow" panose="020B0606020202030204" pitchFamily="34" charset="0"/>
                <a:cs typeface="Arial"/>
              </a:rPr>
              <a:t>Hart RG et al. Rivaroxaban for Stroke Prevention after Embolic Stroke of Undetermined Source. N </a:t>
            </a:r>
            <a:r>
              <a:rPr lang="en-CA" sz="1050" dirty="0" err="1">
                <a:solidFill>
                  <a:prstClr val="white"/>
                </a:solidFill>
                <a:latin typeface="Arial Narrow" panose="020B0606020202030204" pitchFamily="34" charset="0"/>
                <a:cs typeface="Arial"/>
              </a:rPr>
              <a:t>Engl</a:t>
            </a:r>
            <a:r>
              <a:rPr lang="en-CA" sz="1050" dirty="0">
                <a:solidFill>
                  <a:prstClr val="white"/>
                </a:solidFill>
                <a:latin typeface="Arial Narrow" panose="020B0606020202030204" pitchFamily="34" charset="0"/>
                <a:cs typeface="Arial"/>
              </a:rPr>
              <a:t> J Med 2018; 378:2191-2201</a:t>
            </a:r>
          </a:p>
        </p:txBody>
      </p:sp>
      <p:pic>
        <p:nvPicPr>
          <p:cNvPr id="3" name="Picture 2">
            <a:extLst>
              <a:ext uri="{FF2B5EF4-FFF2-40B4-BE49-F238E27FC236}">
                <a16:creationId xmlns:a16="http://schemas.microsoft.com/office/drawing/2014/main" id="{E8388D7E-8A6D-4521-BAB6-463243915607}"/>
              </a:ext>
            </a:extLst>
          </p:cNvPr>
          <p:cNvPicPr>
            <a:picLocks noChangeAspect="1"/>
          </p:cNvPicPr>
          <p:nvPr/>
        </p:nvPicPr>
        <p:blipFill>
          <a:blip r:embed="rId5"/>
          <a:stretch>
            <a:fillRect/>
          </a:stretch>
        </p:blipFill>
        <p:spPr>
          <a:xfrm>
            <a:off x="51653" y="2455449"/>
            <a:ext cx="4316986" cy="3200400"/>
          </a:xfrm>
          <a:prstGeom prst="rect">
            <a:avLst/>
          </a:prstGeom>
        </p:spPr>
      </p:pic>
      <p:pic>
        <p:nvPicPr>
          <p:cNvPr id="5" name="Picture 4">
            <a:extLst>
              <a:ext uri="{FF2B5EF4-FFF2-40B4-BE49-F238E27FC236}">
                <a16:creationId xmlns:a16="http://schemas.microsoft.com/office/drawing/2014/main" id="{6678270E-EC23-4405-95E1-CE119946F08D}"/>
              </a:ext>
            </a:extLst>
          </p:cNvPr>
          <p:cNvPicPr>
            <a:picLocks noChangeAspect="1"/>
          </p:cNvPicPr>
          <p:nvPr/>
        </p:nvPicPr>
        <p:blipFill>
          <a:blip r:embed="rId6"/>
          <a:stretch>
            <a:fillRect/>
          </a:stretch>
        </p:blipFill>
        <p:spPr>
          <a:xfrm>
            <a:off x="4488875" y="2481944"/>
            <a:ext cx="4614353" cy="3200400"/>
          </a:xfrm>
          <a:prstGeom prst="rect">
            <a:avLst/>
          </a:prstGeom>
        </p:spPr>
      </p:pic>
      <p:sp>
        <p:nvSpPr>
          <p:cNvPr id="6" name="Rectangle 5">
            <a:extLst>
              <a:ext uri="{FF2B5EF4-FFF2-40B4-BE49-F238E27FC236}">
                <a16:creationId xmlns:a16="http://schemas.microsoft.com/office/drawing/2014/main" id="{46B7402C-B7DD-467C-AD3D-DD1FA569D8ED}"/>
              </a:ext>
            </a:extLst>
          </p:cNvPr>
          <p:cNvSpPr/>
          <p:nvPr/>
        </p:nvSpPr>
        <p:spPr>
          <a:xfrm>
            <a:off x="338449" y="1476077"/>
            <a:ext cx="4150426" cy="954107"/>
          </a:xfrm>
          <a:prstGeom prst="rect">
            <a:avLst/>
          </a:prstGeom>
        </p:spPr>
        <p:txBody>
          <a:bodyPr wrap="square">
            <a:spAutoFit/>
          </a:bodyPr>
          <a:lstStyle/>
          <a:p>
            <a:pPr algn="ctr"/>
            <a:r>
              <a:rPr lang="fr-FR" sz="1400" b="1" dirty="0">
                <a:solidFill>
                  <a:schemeClr val="tx1">
                    <a:lumMod val="85000"/>
                    <a:lumOff val="15000"/>
                  </a:schemeClr>
                </a:solidFill>
                <a:latin typeface="Arial Narrow" panose="020B0606020202030204" pitchFamily="34" charset="0"/>
              </a:rPr>
              <a:t>Courbes Kaplan–Meier  représentant le temps jusqu’au premier événement du critère d’efficacité principal, défini comme la récidive de l’AVC ischémique ou hémorragique ou l’embolie systémique</a:t>
            </a:r>
          </a:p>
        </p:txBody>
      </p:sp>
      <p:sp>
        <p:nvSpPr>
          <p:cNvPr id="14" name="Rectangle 13">
            <a:extLst>
              <a:ext uri="{FF2B5EF4-FFF2-40B4-BE49-F238E27FC236}">
                <a16:creationId xmlns:a16="http://schemas.microsoft.com/office/drawing/2014/main" id="{F43B3A2E-4DA0-47FE-BAA6-BD7D6C208D3D}"/>
              </a:ext>
            </a:extLst>
          </p:cNvPr>
          <p:cNvSpPr/>
          <p:nvPr/>
        </p:nvSpPr>
        <p:spPr>
          <a:xfrm>
            <a:off x="4877128" y="1500306"/>
            <a:ext cx="4150426" cy="738664"/>
          </a:xfrm>
          <a:prstGeom prst="rect">
            <a:avLst/>
          </a:prstGeom>
        </p:spPr>
        <p:txBody>
          <a:bodyPr wrap="square">
            <a:spAutoFit/>
          </a:bodyPr>
          <a:lstStyle/>
          <a:p>
            <a:pPr algn="ctr"/>
            <a:r>
              <a:rPr lang="fr-FR" sz="1400" b="1" dirty="0">
                <a:solidFill>
                  <a:schemeClr val="tx1">
                    <a:lumMod val="85000"/>
                    <a:lumOff val="15000"/>
                  </a:schemeClr>
                </a:solidFill>
                <a:latin typeface="Arial Narrow" panose="020B0606020202030204" pitchFamily="34" charset="0"/>
              </a:rPr>
              <a:t>Courbes Kaplan–Meier représentant le temps jusqu’au premier événement du critère d’innocuité principal défini comme l’hémorragie majeure</a:t>
            </a:r>
          </a:p>
        </p:txBody>
      </p:sp>
      <p:sp>
        <p:nvSpPr>
          <p:cNvPr id="7" name="Rectangle 6">
            <a:extLst>
              <a:ext uri="{FF2B5EF4-FFF2-40B4-BE49-F238E27FC236}">
                <a16:creationId xmlns:a16="http://schemas.microsoft.com/office/drawing/2014/main" id="{4E55F60D-160A-481A-A432-10E483C6D478}"/>
              </a:ext>
            </a:extLst>
          </p:cNvPr>
          <p:cNvSpPr/>
          <p:nvPr/>
        </p:nvSpPr>
        <p:spPr>
          <a:xfrm>
            <a:off x="1045029" y="5626747"/>
            <a:ext cx="7137069" cy="307777"/>
          </a:xfrm>
          <a:prstGeom prst="rect">
            <a:avLst/>
          </a:prstGeom>
        </p:spPr>
        <p:txBody>
          <a:bodyPr wrap="square">
            <a:spAutoFit/>
          </a:bodyPr>
          <a:lstStyle/>
          <a:p>
            <a:pPr algn="ctr"/>
            <a:r>
              <a:rPr lang="fr-FR" sz="1400" b="1" dirty="0">
                <a:solidFill>
                  <a:schemeClr val="tx1">
                    <a:lumMod val="85000"/>
                    <a:lumOff val="15000"/>
                  </a:schemeClr>
                </a:solidFill>
                <a:latin typeface="Arial Narrow" panose="020B0606020202030204" pitchFamily="34" charset="0"/>
              </a:rPr>
              <a:t>Les insertions montrent les mêmes données mais sur un axe agrandi </a:t>
            </a:r>
            <a:r>
              <a:rPr lang="en-CA" sz="1400" b="1" dirty="0">
                <a:solidFill>
                  <a:schemeClr val="tx1">
                    <a:lumMod val="85000"/>
                    <a:lumOff val="15000"/>
                  </a:schemeClr>
                </a:solidFill>
                <a:latin typeface="Arial Narrow" panose="020B0606020202030204" pitchFamily="34" charset="0"/>
              </a:rPr>
              <a:t>.</a:t>
            </a:r>
            <a:endParaRPr lang="en-US" sz="1400" b="1" dirty="0">
              <a:solidFill>
                <a:schemeClr val="tx1">
                  <a:lumMod val="85000"/>
                  <a:lumOff val="15000"/>
                </a:schemeClr>
              </a:solidFill>
              <a:latin typeface="Arial Narrow" panose="020B0606020202030204" pitchFamily="34" charset="0"/>
            </a:endParaRPr>
          </a:p>
        </p:txBody>
      </p:sp>
      <p:sp>
        <p:nvSpPr>
          <p:cNvPr id="2" name="TextBox 1">
            <a:extLst>
              <a:ext uri="{FF2B5EF4-FFF2-40B4-BE49-F238E27FC236}">
                <a16:creationId xmlns:a16="http://schemas.microsoft.com/office/drawing/2014/main" id="{5840D0D0-39B0-4AD5-915D-0A5422FB7F28}"/>
              </a:ext>
            </a:extLst>
          </p:cNvPr>
          <p:cNvSpPr txBox="1"/>
          <p:nvPr/>
        </p:nvSpPr>
        <p:spPr>
          <a:xfrm>
            <a:off x="320883" y="2475868"/>
            <a:ext cx="492443" cy="2259165"/>
          </a:xfrm>
          <a:prstGeom prst="rect">
            <a:avLst/>
          </a:prstGeom>
          <a:solidFill>
            <a:schemeClr val="bg1"/>
          </a:solidFill>
        </p:spPr>
        <p:txBody>
          <a:bodyPr vert="vert270" wrap="square" rtlCol="0">
            <a:spAutoFit/>
          </a:bodyPr>
          <a:lstStyle/>
          <a:p>
            <a:pPr algn="ctr"/>
            <a:r>
              <a:rPr lang="fr-CA" sz="1000" b="1" dirty="0">
                <a:latin typeface="Arial Narrow" panose="020B0606020202030204" pitchFamily="34" charset="0"/>
              </a:rPr>
              <a:t>Proportion présentant un événement inclus dans le critère d’efficacité principal</a:t>
            </a:r>
            <a:endParaRPr lang="en-US" sz="1000" dirty="0">
              <a:latin typeface="Arial Narrow" panose="020B0606020202030204" pitchFamily="34" charset="0"/>
            </a:endParaRPr>
          </a:p>
        </p:txBody>
      </p:sp>
      <p:sp>
        <p:nvSpPr>
          <p:cNvPr id="15" name="TextBox 14">
            <a:extLst>
              <a:ext uri="{FF2B5EF4-FFF2-40B4-BE49-F238E27FC236}">
                <a16:creationId xmlns:a16="http://schemas.microsoft.com/office/drawing/2014/main" id="{23C7B7DB-F90C-45A5-82E4-D462EFADAE7B}"/>
              </a:ext>
            </a:extLst>
          </p:cNvPr>
          <p:cNvSpPr txBox="1"/>
          <p:nvPr/>
        </p:nvSpPr>
        <p:spPr>
          <a:xfrm>
            <a:off x="4877128" y="2475869"/>
            <a:ext cx="492443" cy="2276559"/>
          </a:xfrm>
          <a:prstGeom prst="rect">
            <a:avLst/>
          </a:prstGeom>
          <a:solidFill>
            <a:schemeClr val="bg1"/>
          </a:solidFill>
        </p:spPr>
        <p:txBody>
          <a:bodyPr vert="vert270" wrap="square" rtlCol="0">
            <a:spAutoFit/>
          </a:bodyPr>
          <a:lstStyle/>
          <a:p>
            <a:pPr algn="ctr"/>
            <a:r>
              <a:rPr lang="fr-FR" sz="1000" b="1" dirty="0">
                <a:latin typeface="Arial Narrow" panose="020B0606020202030204" pitchFamily="34" charset="0"/>
              </a:rPr>
              <a:t>Proportion présentant un événement hémorragique majeur</a:t>
            </a:r>
            <a:endParaRPr lang="en-US" sz="1000" dirty="0">
              <a:latin typeface="Arial Narrow" panose="020B0606020202030204" pitchFamily="34" charset="0"/>
            </a:endParaRPr>
          </a:p>
        </p:txBody>
      </p:sp>
      <p:sp>
        <p:nvSpPr>
          <p:cNvPr id="16" name="TextBox 15">
            <a:extLst>
              <a:ext uri="{FF2B5EF4-FFF2-40B4-BE49-F238E27FC236}">
                <a16:creationId xmlns:a16="http://schemas.microsoft.com/office/drawing/2014/main" id="{161027B2-F201-48CE-97D8-701FCAA6E8B2}"/>
              </a:ext>
            </a:extLst>
          </p:cNvPr>
          <p:cNvSpPr txBox="1"/>
          <p:nvPr/>
        </p:nvSpPr>
        <p:spPr>
          <a:xfrm>
            <a:off x="1936552" y="2440858"/>
            <a:ext cx="2432087" cy="230832"/>
          </a:xfrm>
          <a:prstGeom prst="rect">
            <a:avLst/>
          </a:prstGeom>
          <a:solidFill>
            <a:schemeClr val="bg1"/>
          </a:solidFill>
        </p:spPr>
        <p:txBody>
          <a:bodyPr vert="horz" wrap="square" rtlCol="0">
            <a:spAutoFit/>
          </a:bodyPr>
          <a:lstStyle/>
          <a:p>
            <a:pPr algn="ctr"/>
            <a:r>
              <a:rPr lang="fr-CA" sz="900" dirty="0">
                <a:latin typeface="Arial Narrow" panose="020B0606020202030204" pitchFamily="34" charset="0"/>
              </a:rPr>
              <a:t>RRI, 1,07 IC à 95 %, 0,87-1,33)</a:t>
            </a:r>
            <a:endParaRPr lang="en-US" sz="900" dirty="0">
              <a:latin typeface="Arial Narrow" panose="020B0606020202030204" pitchFamily="34" charset="0"/>
            </a:endParaRPr>
          </a:p>
        </p:txBody>
      </p:sp>
      <p:sp>
        <p:nvSpPr>
          <p:cNvPr id="17" name="TextBox 16">
            <a:extLst>
              <a:ext uri="{FF2B5EF4-FFF2-40B4-BE49-F238E27FC236}">
                <a16:creationId xmlns:a16="http://schemas.microsoft.com/office/drawing/2014/main" id="{D27BE1DF-1027-4721-9388-0CED6D27490B}"/>
              </a:ext>
            </a:extLst>
          </p:cNvPr>
          <p:cNvSpPr txBox="1"/>
          <p:nvPr/>
        </p:nvSpPr>
        <p:spPr>
          <a:xfrm>
            <a:off x="6381330" y="2475868"/>
            <a:ext cx="2432087" cy="230832"/>
          </a:xfrm>
          <a:prstGeom prst="rect">
            <a:avLst/>
          </a:prstGeom>
          <a:solidFill>
            <a:schemeClr val="bg1"/>
          </a:solidFill>
        </p:spPr>
        <p:txBody>
          <a:bodyPr vert="horz" wrap="square" rtlCol="0">
            <a:spAutoFit/>
          </a:bodyPr>
          <a:lstStyle/>
          <a:p>
            <a:pPr algn="ctr"/>
            <a:r>
              <a:rPr lang="fr-CA" sz="900" dirty="0">
                <a:latin typeface="Arial Narrow" panose="020B0606020202030204" pitchFamily="34" charset="0"/>
              </a:rPr>
              <a:t>RRI, 2,72 IC à 95 %, 1,68-4,39)</a:t>
            </a:r>
            <a:endParaRPr lang="en-US" sz="900" dirty="0">
              <a:latin typeface="Arial Narrow" panose="020B0606020202030204" pitchFamily="34" charset="0"/>
            </a:endParaRPr>
          </a:p>
        </p:txBody>
      </p:sp>
      <p:sp>
        <p:nvSpPr>
          <p:cNvPr id="18" name="TextBox 17">
            <a:extLst>
              <a:ext uri="{FF2B5EF4-FFF2-40B4-BE49-F238E27FC236}">
                <a16:creationId xmlns:a16="http://schemas.microsoft.com/office/drawing/2014/main" id="{BD208F0D-9144-40D3-AF5A-34E9AAC82EDE}"/>
              </a:ext>
            </a:extLst>
          </p:cNvPr>
          <p:cNvSpPr txBox="1"/>
          <p:nvPr/>
        </p:nvSpPr>
        <p:spPr>
          <a:xfrm>
            <a:off x="1045029" y="4967962"/>
            <a:ext cx="3207994" cy="253916"/>
          </a:xfrm>
          <a:prstGeom prst="rect">
            <a:avLst/>
          </a:prstGeom>
          <a:solidFill>
            <a:schemeClr val="bg1"/>
          </a:solidFill>
        </p:spPr>
        <p:txBody>
          <a:bodyPr vert="horz" wrap="square" rtlCol="0">
            <a:spAutoFit/>
          </a:bodyPr>
          <a:lstStyle/>
          <a:p>
            <a:pPr algn="ctr"/>
            <a:r>
              <a:rPr lang="fr-CA" sz="1050" b="1" dirty="0">
                <a:latin typeface="Arial Narrow" panose="020B0606020202030204" pitchFamily="34" charset="0"/>
              </a:rPr>
              <a:t>Jours de suivi</a:t>
            </a:r>
            <a:endParaRPr lang="en-US" sz="1050" b="1" dirty="0">
              <a:latin typeface="Arial Narrow" panose="020B0606020202030204" pitchFamily="34" charset="0"/>
            </a:endParaRPr>
          </a:p>
        </p:txBody>
      </p:sp>
      <p:sp>
        <p:nvSpPr>
          <p:cNvPr id="19" name="TextBox 18">
            <a:extLst>
              <a:ext uri="{FF2B5EF4-FFF2-40B4-BE49-F238E27FC236}">
                <a16:creationId xmlns:a16="http://schemas.microsoft.com/office/drawing/2014/main" id="{073C5901-8B22-4889-B60E-D54438B96A60}"/>
              </a:ext>
            </a:extLst>
          </p:cNvPr>
          <p:cNvSpPr txBox="1"/>
          <p:nvPr/>
        </p:nvSpPr>
        <p:spPr>
          <a:xfrm>
            <a:off x="5605423" y="4916007"/>
            <a:ext cx="3376652" cy="253916"/>
          </a:xfrm>
          <a:prstGeom prst="rect">
            <a:avLst/>
          </a:prstGeom>
          <a:solidFill>
            <a:schemeClr val="bg1"/>
          </a:solidFill>
        </p:spPr>
        <p:txBody>
          <a:bodyPr vert="horz" wrap="square" rtlCol="0">
            <a:spAutoFit/>
          </a:bodyPr>
          <a:lstStyle/>
          <a:p>
            <a:pPr algn="ctr"/>
            <a:r>
              <a:rPr lang="fr-CA" sz="1050" b="1" dirty="0">
                <a:latin typeface="Arial Narrow" panose="020B0606020202030204" pitchFamily="34" charset="0"/>
              </a:rPr>
              <a:t>Jours de suivi</a:t>
            </a:r>
            <a:endParaRPr lang="en-US" sz="1050" b="1" dirty="0">
              <a:latin typeface="Arial Narrow" panose="020B0606020202030204" pitchFamily="34" charset="0"/>
            </a:endParaRPr>
          </a:p>
        </p:txBody>
      </p:sp>
      <p:sp>
        <p:nvSpPr>
          <p:cNvPr id="20" name="TextBox 19">
            <a:extLst>
              <a:ext uri="{FF2B5EF4-FFF2-40B4-BE49-F238E27FC236}">
                <a16:creationId xmlns:a16="http://schemas.microsoft.com/office/drawing/2014/main" id="{B422DDA6-2B8A-4282-97E2-5CCE006B989D}"/>
              </a:ext>
            </a:extLst>
          </p:cNvPr>
          <p:cNvSpPr txBox="1"/>
          <p:nvPr/>
        </p:nvSpPr>
        <p:spPr>
          <a:xfrm>
            <a:off x="4453435" y="5017461"/>
            <a:ext cx="1423076" cy="253916"/>
          </a:xfrm>
          <a:prstGeom prst="rect">
            <a:avLst/>
          </a:prstGeom>
          <a:solidFill>
            <a:schemeClr val="bg1"/>
          </a:solidFill>
        </p:spPr>
        <p:txBody>
          <a:bodyPr vert="horz" wrap="square" rtlCol="0">
            <a:spAutoFit/>
          </a:bodyPr>
          <a:lstStyle/>
          <a:p>
            <a:r>
              <a:rPr lang="fr-CA" sz="1000" b="1" dirty="0">
                <a:latin typeface="Arial Narrow" panose="020B0606020202030204" pitchFamily="34" charset="0"/>
              </a:rPr>
              <a:t>Nbre à risque</a:t>
            </a:r>
            <a:endParaRPr lang="en-US" sz="1000" b="1" dirty="0">
              <a:latin typeface="Arial Narrow" panose="020B0606020202030204" pitchFamily="34" charset="0"/>
            </a:endParaRPr>
          </a:p>
        </p:txBody>
      </p:sp>
      <p:sp>
        <p:nvSpPr>
          <p:cNvPr id="21" name="TextBox 20">
            <a:extLst>
              <a:ext uri="{FF2B5EF4-FFF2-40B4-BE49-F238E27FC236}">
                <a16:creationId xmlns:a16="http://schemas.microsoft.com/office/drawing/2014/main" id="{64956C05-B307-4CD6-B1BF-66746ADC5DCC}"/>
              </a:ext>
            </a:extLst>
          </p:cNvPr>
          <p:cNvSpPr txBox="1"/>
          <p:nvPr/>
        </p:nvSpPr>
        <p:spPr>
          <a:xfrm>
            <a:off x="39295" y="5044924"/>
            <a:ext cx="1423076" cy="253916"/>
          </a:xfrm>
          <a:prstGeom prst="rect">
            <a:avLst/>
          </a:prstGeom>
          <a:solidFill>
            <a:schemeClr val="bg1"/>
          </a:solidFill>
        </p:spPr>
        <p:txBody>
          <a:bodyPr vert="horz" wrap="square" rtlCol="0">
            <a:spAutoFit/>
          </a:bodyPr>
          <a:lstStyle/>
          <a:p>
            <a:r>
              <a:rPr lang="fr-CA" sz="1000" b="1" dirty="0">
                <a:latin typeface="Arial Narrow" panose="020B0606020202030204" pitchFamily="34" charset="0"/>
              </a:rPr>
              <a:t>Nbre à risque</a:t>
            </a:r>
            <a:endParaRPr lang="en-US" sz="1000" b="1" dirty="0">
              <a:latin typeface="Arial Narrow" panose="020B0606020202030204" pitchFamily="34" charset="0"/>
            </a:endParaRPr>
          </a:p>
        </p:txBody>
      </p:sp>
      <p:pic>
        <p:nvPicPr>
          <p:cNvPr id="22" name="4E92DA43-5712-40E9-AFDC-2C1062C78C6F" descr="7646DFF2-B812-4635-AA57-5171E34E5A45@chrc">
            <a:extLst>
              <a:ext uri="{FF2B5EF4-FFF2-40B4-BE49-F238E27FC236}">
                <a16:creationId xmlns:a16="http://schemas.microsoft.com/office/drawing/2014/main" id="{F3CB1BD1-9E8F-4489-8837-E7781545BE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13307" y="159654"/>
            <a:ext cx="1884040" cy="107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60926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3" y="123078"/>
            <a:ext cx="6805689" cy="1046440"/>
          </a:xfrm>
          <a:prstGeom prst="rect">
            <a:avLst/>
          </a:prstGeom>
          <a:noFill/>
        </p:spPr>
        <p:txBody>
          <a:bodyPr wrap="square">
            <a:spAutoFit/>
          </a:bodyPr>
          <a:lstStyle/>
          <a:p>
            <a:pPr lvl="0">
              <a:defRPr/>
            </a:pPr>
            <a:r>
              <a:rPr lang="en-CA" sz="3200" b="1" dirty="0">
                <a:solidFill>
                  <a:srgbClr val="183059"/>
                </a:solidFill>
                <a:latin typeface="Arial Narrow" panose="020B0606020202030204" pitchFamily="34" charset="0"/>
                <a:cs typeface="Aharoni" panose="02010803020104030203" pitchFamily="2" charset="-79"/>
              </a:rPr>
              <a:t>RE-SPECT-ESUS</a:t>
            </a:r>
            <a:br>
              <a:rPr lang="en-CA" sz="3200" b="1" dirty="0">
                <a:solidFill>
                  <a:srgbClr val="183059"/>
                </a:solidFill>
                <a:latin typeface="Arial Narrow" panose="020B0606020202030204" pitchFamily="34" charset="0"/>
                <a:cs typeface="Aharoni" panose="02010803020104030203" pitchFamily="2" charset="-79"/>
              </a:rPr>
            </a:br>
            <a:r>
              <a:rPr lang="en-CA" sz="3000" b="1" dirty="0">
                <a:solidFill>
                  <a:srgbClr val="183059"/>
                </a:solidFill>
                <a:latin typeface="Arial Narrow" panose="020B0606020202030204" pitchFamily="34" charset="0"/>
                <a:cs typeface="Aharoni" panose="02010803020104030203" pitchFamily="2" charset="-79"/>
              </a:rPr>
              <a:t>(</a:t>
            </a:r>
            <a:r>
              <a:rPr lang="fr-FR" sz="3000" b="1" dirty="0">
                <a:solidFill>
                  <a:srgbClr val="183059"/>
                </a:solidFill>
                <a:latin typeface="Arial Narrow" panose="020B0606020202030204" pitchFamily="34" charset="0"/>
                <a:cs typeface="Aharoni" panose="02010803020104030203" pitchFamily="2" charset="-79"/>
              </a:rPr>
              <a:t>AVC embolique de source indéterminée)</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314378"/>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39EF21A-C3B5-4E3A-A78E-47A9BD716B94}"/>
              </a:ext>
            </a:extLst>
          </p:cNvPr>
          <p:cNvSpPr/>
          <p:nvPr/>
        </p:nvSpPr>
        <p:spPr>
          <a:xfrm>
            <a:off x="221284" y="6429827"/>
            <a:ext cx="6731057" cy="253916"/>
          </a:xfrm>
          <a:prstGeom prst="rect">
            <a:avLst/>
          </a:prstGeom>
        </p:spPr>
        <p:txBody>
          <a:bodyPr wrap="square">
            <a:spAutoFit/>
          </a:bodyPr>
          <a:lstStyle/>
          <a:p>
            <a:pPr lvl="0"/>
            <a:r>
              <a:rPr lang="en-CA" sz="1050" dirty="0">
                <a:solidFill>
                  <a:prstClr val="white"/>
                </a:solidFill>
                <a:latin typeface="Arial Narrow" panose="020B0606020202030204" pitchFamily="34" charset="0"/>
                <a:cs typeface="Arial"/>
              </a:rPr>
              <a:t>Results presented at the World Stroke Congress in Montreal – October 2018</a:t>
            </a:r>
          </a:p>
        </p:txBody>
      </p:sp>
      <p:sp>
        <p:nvSpPr>
          <p:cNvPr id="14" name="Rectangle 13">
            <a:extLst>
              <a:ext uri="{FF2B5EF4-FFF2-40B4-BE49-F238E27FC236}">
                <a16:creationId xmlns:a16="http://schemas.microsoft.com/office/drawing/2014/main" id="{7A3141D0-EA2C-4476-BDEF-9A9400B57837}"/>
              </a:ext>
            </a:extLst>
          </p:cNvPr>
          <p:cNvSpPr/>
          <p:nvPr/>
        </p:nvSpPr>
        <p:spPr>
          <a:xfrm>
            <a:off x="194761" y="1589950"/>
            <a:ext cx="8787314" cy="4297680"/>
          </a:xfrm>
          <a:prstGeom prst="rect">
            <a:avLst/>
          </a:prstGeom>
          <a:solidFill>
            <a:sysClr val="window" lastClr="FFFFFF">
              <a:lumMod val="95000"/>
            </a:sys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613A714C-ADA5-44ED-9BD8-B23FB04E9593}"/>
              </a:ext>
            </a:extLst>
          </p:cNvPr>
          <p:cNvSpPr/>
          <p:nvPr/>
        </p:nvSpPr>
        <p:spPr>
          <a:xfrm>
            <a:off x="-6448" y="1587953"/>
            <a:ext cx="182880" cy="4297680"/>
          </a:xfrm>
          <a:prstGeom prst="rect">
            <a:avLst/>
          </a:prstGeom>
          <a:solidFill>
            <a:srgbClr val="23334E"/>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741670A1-8C4C-4E37-BFE4-1AE426EDAA10}"/>
              </a:ext>
            </a:extLst>
          </p:cNvPr>
          <p:cNvSpPr/>
          <p:nvPr/>
        </p:nvSpPr>
        <p:spPr>
          <a:xfrm>
            <a:off x="8961118" y="1594194"/>
            <a:ext cx="182880" cy="4297680"/>
          </a:xfrm>
          <a:prstGeom prst="rect">
            <a:avLst/>
          </a:prstGeom>
          <a:solidFill>
            <a:srgbClr val="30C1D7"/>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068702C3-79C1-4501-AB4C-B13796C5BBD8}"/>
              </a:ext>
            </a:extLst>
          </p:cNvPr>
          <p:cNvSpPr txBox="1"/>
          <p:nvPr/>
        </p:nvSpPr>
        <p:spPr>
          <a:xfrm>
            <a:off x="221284" y="1683112"/>
            <a:ext cx="8526725" cy="4524315"/>
          </a:xfrm>
          <a:prstGeom prst="rect">
            <a:avLst/>
          </a:prstGeom>
          <a:noFill/>
        </p:spPr>
        <p:txBody>
          <a:bodyPr wrap="square" rtlCol="0">
            <a:spAutoFit/>
          </a:bodyPr>
          <a:lstStyle/>
          <a:p>
            <a:pPr marL="285750" lvl="0" indent="-285750" defTabSz="914400">
              <a:buClr>
                <a:srgbClr val="5BCCDF"/>
              </a:buClr>
              <a:buFont typeface="Wingdings" panose="05000000000000000000" pitchFamily="2" charset="2"/>
              <a:buChar char="§"/>
              <a:defRPr/>
            </a:pPr>
            <a:r>
              <a:rPr lang="fr-FR" sz="2400" dirty="0">
                <a:solidFill>
                  <a:prstClr val="black">
                    <a:lumMod val="85000"/>
                    <a:lumOff val="15000"/>
                  </a:prstClr>
                </a:solidFill>
                <a:latin typeface="Arial Narrow" panose="020B0606020202030204" pitchFamily="34" charset="0"/>
                <a:cs typeface="Candara"/>
              </a:rPr>
              <a:t>N=5390 </a:t>
            </a:r>
          </a:p>
          <a:p>
            <a:pPr marL="285750" lvl="0" indent="-285750" defTabSz="914400">
              <a:buClr>
                <a:srgbClr val="5BCCDF"/>
              </a:buClr>
              <a:buFont typeface="Wingdings" panose="05000000000000000000" pitchFamily="2" charset="2"/>
              <a:buChar char="§"/>
              <a:defRPr/>
            </a:pPr>
            <a:r>
              <a:rPr lang="fr-FR" sz="2400" dirty="0">
                <a:solidFill>
                  <a:prstClr val="black">
                    <a:lumMod val="85000"/>
                    <a:lumOff val="15000"/>
                  </a:prstClr>
                </a:solidFill>
                <a:latin typeface="Arial Narrow" panose="020B0606020202030204" pitchFamily="34" charset="0"/>
                <a:cs typeface="Candara"/>
              </a:rPr>
              <a:t>Âge moyen 64 ans (60% d’hommes)</a:t>
            </a:r>
          </a:p>
          <a:p>
            <a:pPr marL="285750" lvl="0" indent="-285750" defTabSz="914400">
              <a:buClr>
                <a:srgbClr val="5BCCDF"/>
              </a:buClr>
              <a:buFont typeface="Wingdings" panose="05000000000000000000" pitchFamily="2" charset="2"/>
              <a:buChar char="§"/>
              <a:defRPr/>
            </a:pPr>
            <a:r>
              <a:rPr lang="fr-FR" sz="2400" dirty="0">
                <a:solidFill>
                  <a:prstClr val="black">
                    <a:lumMod val="85000"/>
                    <a:lumOff val="15000"/>
                  </a:prstClr>
                </a:solidFill>
                <a:latin typeface="Arial Narrow" panose="020B0606020202030204" pitchFamily="34" charset="0"/>
                <a:cs typeface="Candara"/>
              </a:rPr>
              <a:t>Suivi médian 19 mois (axé sur les événements)</a:t>
            </a:r>
          </a:p>
          <a:p>
            <a:pPr marL="285750" lvl="0" indent="-285750" defTabSz="914400">
              <a:buClr>
                <a:srgbClr val="5BCCDF"/>
              </a:buClr>
              <a:buFont typeface="Wingdings" panose="05000000000000000000" pitchFamily="2" charset="2"/>
              <a:buChar char="§"/>
              <a:defRPr/>
            </a:pPr>
            <a:r>
              <a:rPr lang="fr-FR" sz="2400" dirty="0" err="1">
                <a:solidFill>
                  <a:prstClr val="black">
                    <a:lumMod val="85000"/>
                    <a:lumOff val="15000"/>
                  </a:prstClr>
                </a:solidFill>
                <a:latin typeface="Arial Narrow" panose="020B0606020202030204" pitchFamily="34" charset="0"/>
                <a:cs typeface="Candara"/>
              </a:rPr>
              <a:t>Rx</a:t>
            </a:r>
            <a:r>
              <a:rPr lang="fr-FR" sz="2400" dirty="0">
                <a:solidFill>
                  <a:prstClr val="black">
                    <a:lumMod val="85000"/>
                    <a:lumOff val="15000"/>
                  </a:prstClr>
                </a:solidFill>
                <a:latin typeface="Arial Narrow" panose="020B0606020202030204" pitchFamily="34" charset="0"/>
                <a:cs typeface="Candara"/>
              </a:rPr>
              <a:t> : dabigatran 150 mg </a:t>
            </a:r>
            <a:r>
              <a:rPr lang="fr-FR" sz="2400" dirty="0" err="1">
                <a:solidFill>
                  <a:prstClr val="black">
                    <a:lumMod val="85000"/>
                    <a:lumOff val="15000"/>
                  </a:prstClr>
                </a:solidFill>
                <a:latin typeface="Arial Narrow" panose="020B0606020202030204" pitchFamily="34" charset="0"/>
                <a:cs typeface="Candara"/>
              </a:rPr>
              <a:t>bid</a:t>
            </a:r>
            <a:r>
              <a:rPr lang="fr-FR" sz="2400" dirty="0">
                <a:solidFill>
                  <a:prstClr val="black">
                    <a:lumMod val="85000"/>
                    <a:lumOff val="15000"/>
                  </a:prstClr>
                </a:solidFill>
                <a:latin typeface="Arial Narrow" panose="020B0606020202030204" pitchFamily="34" charset="0"/>
                <a:cs typeface="Candara"/>
              </a:rPr>
              <a:t> (110 mg </a:t>
            </a:r>
            <a:r>
              <a:rPr lang="fr-FR" sz="2400" dirty="0" err="1">
                <a:solidFill>
                  <a:prstClr val="black">
                    <a:lumMod val="85000"/>
                    <a:lumOff val="15000"/>
                  </a:prstClr>
                </a:solidFill>
                <a:latin typeface="Arial Narrow" panose="020B0606020202030204" pitchFamily="34" charset="0"/>
                <a:cs typeface="Candara"/>
              </a:rPr>
              <a:t>bid</a:t>
            </a:r>
            <a:r>
              <a:rPr lang="fr-FR" sz="2400" dirty="0">
                <a:solidFill>
                  <a:prstClr val="black">
                    <a:lumMod val="85000"/>
                    <a:lumOff val="15000"/>
                  </a:prstClr>
                </a:solidFill>
                <a:latin typeface="Arial Narrow" panose="020B0606020202030204" pitchFamily="34" charset="0"/>
                <a:cs typeface="Candara"/>
              </a:rPr>
              <a:t> si &gt;75 ans ou </a:t>
            </a:r>
            <a:r>
              <a:rPr lang="fr-FR" sz="2400" dirty="0" err="1">
                <a:solidFill>
                  <a:prstClr val="black">
                    <a:lumMod val="85000"/>
                    <a:lumOff val="15000"/>
                  </a:prstClr>
                </a:solidFill>
                <a:latin typeface="Arial Narrow" panose="020B0606020202030204" pitchFamily="34" charset="0"/>
                <a:cs typeface="Candara"/>
              </a:rPr>
              <a:t>CrCl</a:t>
            </a:r>
            <a:r>
              <a:rPr lang="fr-FR" sz="2400" dirty="0">
                <a:solidFill>
                  <a:prstClr val="black">
                    <a:lumMod val="85000"/>
                    <a:lumOff val="15000"/>
                  </a:prstClr>
                </a:solidFill>
                <a:latin typeface="Arial Narrow" panose="020B0606020202030204" pitchFamily="34" charset="0"/>
                <a:cs typeface="Candara"/>
              </a:rPr>
              <a:t> 30-50 </a:t>
            </a:r>
            <a:r>
              <a:rPr lang="fr-FR" sz="2400" dirty="0" err="1">
                <a:solidFill>
                  <a:prstClr val="black">
                    <a:lumMod val="85000"/>
                    <a:lumOff val="15000"/>
                  </a:prstClr>
                </a:solidFill>
                <a:latin typeface="Arial Narrow" panose="020B0606020202030204" pitchFamily="34" charset="0"/>
                <a:cs typeface="Candara"/>
              </a:rPr>
              <a:t>mL</a:t>
            </a:r>
            <a:r>
              <a:rPr lang="fr-FR" sz="2400" dirty="0">
                <a:solidFill>
                  <a:prstClr val="black">
                    <a:lumMod val="85000"/>
                    <a:lumOff val="15000"/>
                  </a:prstClr>
                </a:solidFill>
                <a:latin typeface="Arial Narrow" panose="020B0606020202030204" pitchFamily="34" charset="0"/>
                <a:cs typeface="Candara"/>
              </a:rPr>
              <a:t>/min) vs AAS 100 mg/jour (75% des patients ont reçu le </a:t>
            </a:r>
            <a:r>
              <a:rPr lang="fr-FR" sz="2400" dirty="0" err="1">
                <a:solidFill>
                  <a:prstClr val="black">
                    <a:lumMod val="85000"/>
                    <a:lumOff val="15000"/>
                  </a:prstClr>
                </a:solidFill>
                <a:latin typeface="Arial Narrow" panose="020B0606020202030204" pitchFamily="34" charset="0"/>
                <a:cs typeface="Candara"/>
              </a:rPr>
              <a:t>dabi</a:t>
            </a:r>
            <a:r>
              <a:rPr lang="fr-FR" sz="2400" dirty="0">
                <a:solidFill>
                  <a:prstClr val="black">
                    <a:lumMod val="85000"/>
                    <a:lumOff val="15000"/>
                  </a:prstClr>
                </a:solidFill>
                <a:latin typeface="Arial Narrow" panose="020B0606020202030204" pitchFamily="34" charset="0"/>
                <a:cs typeface="Candara"/>
              </a:rPr>
              <a:t> 150 mg </a:t>
            </a:r>
            <a:r>
              <a:rPr lang="fr-FR" sz="2400" dirty="0" err="1">
                <a:solidFill>
                  <a:prstClr val="black">
                    <a:lumMod val="85000"/>
                    <a:lumOff val="15000"/>
                  </a:prstClr>
                </a:solidFill>
                <a:latin typeface="Arial Narrow" panose="020B0606020202030204" pitchFamily="34" charset="0"/>
                <a:cs typeface="Candara"/>
              </a:rPr>
              <a:t>bid</a:t>
            </a:r>
            <a:r>
              <a:rPr lang="fr-FR" sz="2400" dirty="0">
                <a:solidFill>
                  <a:prstClr val="black">
                    <a:lumMod val="85000"/>
                    <a:lumOff val="15000"/>
                  </a:prstClr>
                </a:solidFill>
                <a:latin typeface="Arial Narrow" panose="020B0606020202030204" pitchFamily="34" charset="0"/>
                <a:cs typeface="Candara"/>
              </a:rPr>
              <a:t>)</a:t>
            </a:r>
          </a:p>
          <a:p>
            <a:pPr marL="285750" lvl="0" indent="-285750" defTabSz="914400">
              <a:buClr>
                <a:srgbClr val="5BCCDF"/>
              </a:buClr>
              <a:buFont typeface="Wingdings" panose="05000000000000000000" pitchFamily="2" charset="2"/>
              <a:buChar char="§"/>
              <a:defRPr/>
            </a:pPr>
            <a:r>
              <a:rPr lang="fr-FR" sz="2400" dirty="0">
                <a:solidFill>
                  <a:prstClr val="black">
                    <a:lumMod val="85000"/>
                    <a:lumOff val="15000"/>
                  </a:prstClr>
                </a:solidFill>
                <a:latin typeface="Arial Narrow" panose="020B0606020202030204" pitchFamily="34" charset="0"/>
                <a:cs typeface="Candara"/>
              </a:rPr>
              <a:t>Critère d’efficacité principal = tout AVC (ischémique, hémorragique, d’origine indéterminée) : 4,1%/an pour le </a:t>
            </a:r>
            <a:r>
              <a:rPr lang="fr-FR" sz="2400" dirty="0" err="1">
                <a:solidFill>
                  <a:prstClr val="black">
                    <a:lumMod val="85000"/>
                    <a:lumOff val="15000"/>
                  </a:prstClr>
                </a:solidFill>
                <a:latin typeface="Arial Narrow" panose="020B0606020202030204" pitchFamily="34" charset="0"/>
                <a:cs typeface="Candara"/>
              </a:rPr>
              <a:t>dabi</a:t>
            </a:r>
            <a:r>
              <a:rPr lang="fr-FR" sz="2400" dirty="0">
                <a:solidFill>
                  <a:prstClr val="black">
                    <a:lumMod val="85000"/>
                    <a:lumOff val="15000"/>
                  </a:prstClr>
                </a:solidFill>
                <a:latin typeface="Arial Narrow" panose="020B0606020202030204" pitchFamily="34" charset="0"/>
                <a:cs typeface="Candara"/>
              </a:rPr>
              <a:t> et 4.8%/an pour l’AAS (RRI 0,85 NS)</a:t>
            </a:r>
          </a:p>
          <a:p>
            <a:pPr marL="285750" lvl="0" indent="-285750" defTabSz="914400">
              <a:buClr>
                <a:srgbClr val="5BCCDF"/>
              </a:buClr>
              <a:buFont typeface="Wingdings" panose="05000000000000000000" pitchFamily="2" charset="2"/>
              <a:buChar char="§"/>
              <a:defRPr/>
            </a:pPr>
            <a:r>
              <a:rPr lang="fr-FR" sz="2400" dirty="0">
                <a:solidFill>
                  <a:prstClr val="black">
                    <a:lumMod val="85000"/>
                    <a:lumOff val="15000"/>
                  </a:prstClr>
                </a:solidFill>
                <a:latin typeface="Arial Narrow" panose="020B0606020202030204" pitchFamily="34" charset="0"/>
                <a:cs typeface="Candara"/>
              </a:rPr>
              <a:t>Critère d’innocuité principal = Hémorragie majeure (ISTH) :</a:t>
            </a:r>
            <a:br>
              <a:rPr lang="fr-FR" sz="2400" dirty="0">
                <a:solidFill>
                  <a:prstClr val="black">
                    <a:lumMod val="85000"/>
                    <a:lumOff val="15000"/>
                  </a:prstClr>
                </a:solidFill>
                <a:latin typeface="Arial Narrow" panose="020B0606020202030204" pitchFamily="34" charset="0"/>
                <a:cs typeface="Candara"/>
              </a:rPr>
            </a:br>
            <a:r>
              <a:rPr lang="fr-FR" sz="2400" dirty="0">
                <a:solidFill>
                  <a:prstClr val="black">
                    <a:lumMod val="85000"/>
                    <a:lumOff val="15000"/>
                  </a:prstClr>
                </a:solidFill>
                <a:latin typeface="Arial Narrow" panose="020B0606020202030204" pitchFamily="34" charset="0"/>
                <a:cs typeface="Candara"/>
              </a:rPr>
              <a:t>1,7%/an pour le </a:t>
            </a:r>
            <a:r>
              <a:rPr lang="fr-FR" sz="2400" dirty="0" err="1">
                <a:solidFill>
                  <a:prstClr val="black">
                    <a:lumMod val="85000"/>
                    <a:lumOff val="15000"/>
                  </a:prstClr>
                </a:solidFill>
                <a:latin typeface="Arial Narrow" panose="020B0606020202030204" pitchFamily="34" charset="0"/>
                <a:cs typeface="Candara"/>
              </a:rPr>
              <a:t>dabi</a:t>
            </a:r>
            <a:r>
              <a:rPr lang="fr-FR" sz="2400" dirty="0">
                <a:solidFill>
                  <a:prstClr val="black">
                    <a:lumMod val="85000"/>
                    <a:lumOff val="15000"/>
                  </a:prstClr>
                </a:solidFill>
                <a:latin typeface="Arial Narrow" panose="020B0606020202030204" pitchFamily="34" charset="0"/>
                <a:cs typeface="Candara"/>
              </a:rPr>
              <a:t> et 1,4%/an pour l’AAS (RRI 1,19 NS)</a:t>
            </a:r>
          </a:p>
          <a:p>
            <a:pPr marR="0" lvl="0" algn="l" defTabSz="914400" rtl="0" eaLnBrk="1" fontAlgn="auto" latinLnBrk="0" hangingPunct="1">
              <a:lnSpc>
                <a:spcPct val="100000"/>
              </a:lnSpc>
              <a:spcBef>
                <a:spcPts val="0"/>
              </a:spcBef>
              <a:spcAft>
                <a:spcPts val="0"/>
              </a:spcAft>
              <a:buClr>
                <a:srgbClr val="5BCCDF"/>
              </a:buClr>
              <a:buSzTx/>
              <a:tabLst/>
              <a:defRPr/>
            </a:pPr>
            <a:endParaRPr kumimoji="0" lang="fr-FR" sz="2400" b="0" i="0" u="none" strike="noStrike" kern="1200" cap="none" spc="0" normalizeH="0" baseline="0" dirty="0">
              <a:ln>
                <a:noFill/>
              </a:ln>
              <a:solidFill>
                <a:prstClr val="black">
                  <a:lumMod val="85000"/>
                  <a:lumOff val="15000"/>
                </a:prstClr>
              </a:solidFill>
              <a:effectLst/>
              <a:uLnTx/>
              <a:uFillTx/>
              <a:latin typeface="Arial Narrow" panose="020B0606020202030204" pitchFamily="34" charset="0"/>
              <a:cs typeface="Candara"/>
            </a:endParaRPr>
          </a:p>
        </p:txBody>
      </p:sp>
      <p:pic>
        <p:nvPicPr>
          <p:cNvPr id="12" name="4E92DA43-5712-40E9-AFDC-2C1062C78C6F" descr="7646DFF2-B812-4635-AA57-5171E34E5A45@chrc">
            <a:extLst>
              <a:ext uri="{FF2B5EF4-FFF2-40B4-BE49-F238E27FC236}">
                <a16:creationId xmlns:a16="http://schemas.microsoft.com/office/drawing/2014/main" id="{44CAA1C1-0A95-43BF-9A74-FB77822A7F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8035" y="76699"/>
            <a:ext cx="1884040" cy="107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71060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75578" y="0"/>
            <a:ext cx="2939935" cy="923330"/>
          </a:xfrm>
          <a:prstGeom prst="rect">
            <a:avLst/>
          </a:prstGeom>
          <a:noFill/>
        </p:spPr>
        <p:txBody>
          <a:bodyPr wrap="square">
            <a:spAutoFit/>
          </a:bodyPr>
          <a:lstStyle/>
          <a:p>
            <a:pPr lvl="0">
              <a:defRPr/>
            </a:pPr>
            <a:r>
              <a:rPr kumimoji="0" lang="en-CA" sz="54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haroni" panose="02010803020104030203" pitchFamily="2" charset="-79"/>
              </a:rPr>
              <a:t>Cas</a:t>
            </a: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 </a:t>
            </a:r>
            <a:r>
              <a:rPr lang="en-US" sz="5400" b="1" dirty="0">
                <a:solidFill>
                  <a:schemeClr val="bg1"/>
                </a:solidFill>
                <a:latin typeface="Arial Narrow" pitchFamily="34" charset="0"/>
              </a:rPr>
              <a:t>n</a:t>
            </a:r>
            <a:r>
              <a:rPr lang="fr-FR" sz="5400" b="1" baseline="30000" dirty="0">
                <a:solidFill>
                  <a:schemeClr val="bg1"/>
                </a:solidFill>
                <a:latin typeface="Arial Narrow" pitchFamily="34" charset="0"/>
              </a:rPr>
              <a:t>o</a:t>
            </a: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 8</a:t>
            </a:r>
            <a:endParaRPr kumimoji="0" lang="en-US"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D512669C-4E5D-4BB9-989E-404FDD9C6BC3}"/>
              </a:ext>
            </a:extLst>
          </p:cNvPr>
          <p:cNvSpPr txBox="1"/>
          <p:nvPr/>
        </p:nvSpPr>
        <p:spPr>
          <a:xfrm>
            <a:off x="-643635" y="1252279"/>
            <a:ext cx="276113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Francis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84 </a:t>
            </a:r>
            <a:r>
              <a:rPr kumimoji="0" lang="en-US" sz="1800" b="0" i="0" u="none" strike="noStrike" kern="1200" cap="none" spc="0" normalizeH="0" baseline="0" noProof="0" dirty="0" err="1">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ans</a:t>
            </a:r>
            <a:endPar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endParaRPr>
          </a:p>
        </p:txBody>
      </p:sp>
      <p:sp>
        <p:nvSpPr>
          <p:cNvPr id="21" name="TextBox 20">
            <a:extLst>
              <a:ext uri="{FF2B5EF4-FFF2-40B4-BE49-F238E27FC236}">
                <a16:creationId xmlns:a16="http://schemas.microsoft.com/office/drawing/2014/main" id="{D8F04ADE-79A5-444C-940D-4EA7736DA1E3}"/>
              </a:ext>
            </a:extLst>
          </p:cNvPr>
          <p:cNvSpPr txBox="1"/>
          <p:nvPr/>
        </p:nvSpPr>
        <p:spPr>
          <a:xfrm>
            <a:off x="3259638" y="1728349"/>
            <a:ext cx="5829477" cy="3539430"/>
          </a:xfrm>
          <a:prstGeom prst="rect">
            <a:avLst/>
          </a:prstGeom>
          <a:noFill/>
        </p:spPr>
        <p:txBody>
          <a:bodyPr wrap="square" rtlCol="0">
            <a:spAutoFit/>
          </a:bodyPr>
          <a:lstStyle/>
          <a:p>
            <a:pPr marL="342900" indent="-342900">
              <a:buClr>
                <a:srgbClr val="00B0F0"/>
              </a:buClr>
              <a:buFont typeface="Wingdings" panose="05000000000000000000" pitchFamily="2" charset="2"/>
              <a:buChar char="§"/>
              <a:defRPr/>
            </a:pPr>
            <a:r>
              <a:rPr kumimoji="0" lang="fr-FR" sz="3200" b="1" i="0" u="none" strike="noStrike" kern="1200" cap="none" spc="0" normalizeH="0" baseline="0" noProof="0" dirty="0">
                <a:ln>
                  <a:noFill/>
                </a:ln>
                <a:solidFill>
                  <a:prstClr val="black"/>
                </a:solidFill>
                <a:effectLst/>
                <a:uLnTx/>
                <a:uFillTx/>
                <a:latin typeface="Arial Narrow" panose="020B0606020202030204" pitchFamily="34" charset="0"/>
              </a:rPr>
              <a:t>Francis </a:t>
            </a:r>
            <a:r>
              <a:rPr lang="fr-FR" sz="3200" b="1" dirty="0">
                <a:latin typeface="Arial Narrow" panose="020B0606020202030204" pitchFamily="34" charset="0"/>
              </a:rPr>
              <a:t>vous consulte dans votre cabinet médical pour son examen annuel. </a:t>
            </a:r>
            <a:endParaRPr kumimoji="0" lang="fr-FR" sz="3200" b="1" i="0" u="none" strike="noStrike" kern="1200" cap="none" spc="0" normalizeH="0" baseline="0" noProof="0" dirty="0">
              <a:ln>
                <a:noFill/>
              </a:ln>
              <a:solidFill>
                <a:prstClr val="black"/>
              </a:solidFill>
              <a:effectLst/>
              <a:uLnTx/>
              <a:uFillTx/>
              <a:latin typeface="Arial Narrow" panose="020B0606020202030204" pitchFamily="34" charset="0"/>
            </a:endParaRPr>
          </a:p>
          <a:p>
            <a:pPr marL="342900" marR="0" lvl="0" indent="-34290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
              <a:tabLst/>
              <a:defRPr/>
            </a:pPr>
            <a:r>
              <a:rPr lang="fr-FR" sz="3200" b="1" noProof="0" dirty="0">
                <a:solidFill>
                  <a:prstClr val="black"/>
                </a:solidFill>
                <a:latin typeface="Arial Narrow" panose="020B0606020202030204" pitchFamily="34" charset="0"/>
              </a:rPr>
              <a:t>Francis a été implantée d’</a:t>
            </a:r>
            <a:r>
              <a:rPr lang="fr-FR" sz="3200" b="1" dirty="0">
                <a:solidFill>
                  <a:prstClr val="black"/>
                </a:solidFill>
                <a:latin typeface="Arial Narrow" panose="020B0606020202030204" pitchFamily="34" charset="0"/>
              </a:rPr>
              <a:t>un stimulateur cardiaque, car elle présente des pauses sinusales et un bloc AV</a:t>
            </a:r>
            <a:r>
              <a:rPr lang="fr-FR" sz="3200" b="1" noProof="0" dirty="0">
                <a:solidFill>
                  <a:prstClr val="black"/>
                </a:solidFill>
                <a:latin typeface="Arial Narrow" panose="020B0606020202030204" pitchFamily="34" charset="0"/>
              </a:rPr>
              <a:t> </a:t>
            </a:r>
            <a:endParaRPr kumimoji="0" lang="fr-FR" sz="3200" b="1" i="0" u="none" strike="noStrike" kern="1200" cap="none" spc="0" normalizeH="0" baseline="0" noProof="0" dirty="0">
              <a:ln>
                <a:noFill/>
              </a:ln>
              <a:solidFill>
                <a:prstClr val="black"/>
              </a:solidFill>
              <a:effectLst/>
              <a:uLnTx/>
              <a:uFillTx/>
              <a:latin typeface="Arial Narrow" panose="020B0606020202030204" pitchFamily="34" charset="0"/>
            </a:endParaRPr>
          </a:p>
        </p:txBody>
      </p:sp>
      <p:pic>
        <p:nvPicPr>
          <p:cNvPr id="11" name="Picture 10">
            <a:extLst>
              <a:ext uri="{FF2B5EF4-FFF2-40B4-BE49-F238E27FC236}">
                <a16:creationId xmlns:a16="http://schemas.microsoft.com/office/drawing/2014/main" id="{2979EA75-E3C3-49FF-971C-BE1F1944331F}"/>
              </a:ext>
            </a:extLst>
          </p:cNvPr>
          <p:cNvPicPr/>
          <p:nvPr/>
        </p:nvPicPr>
        <p:blipFill>
          <a:blip r:embed="rId5" cstate="print">
            <a:extLst>
              <a:ext uri="{BEBA8EAE-BF5A-486C-A8C5-ECC9F3942E4B}">
                <a14:imgProps xmlns:a14="http://schemas.microsoft.com/office/drawing/2010/main">
                  <a14:imgLayer r:embed="rId6">
                    <a14:imgEffect>
                      <a14:backgroundRemoval t="3627" b="96043" l="9889" r="89988">
                        <a14:foregroundMark x1="38195" y1="24650" x2="37083" y2="20692"/>
                        <a14:foregroundMark x1="57231" y1="32729" x2="55501" y2="25392"/>
                        <a14:foregroundMark x1="57726" y1="43693" x2="60569" y2="39736"/>
                        <a14:foregroundMark x1="67367" y1="28442" x2="56613" y2="25144"/>
                        <a14:foregroundMark x1="49815" y1="8574" x2="49815" y2="6430"/>
                        <a14:foregroundMark x1="67367" y1="25144" x2="63659" y2="22918"/>
                        <a14:foregroundMark x1="57231" y1="87881" x2="57726" y2="83594"/>
                        <a14:foregroundMark x1="38443" y1="90025" x2="40173" y2="85078"/>
                        <a14:foregroundMark x1="59703" y1="92086" x2="62052" y2="93570"/>
                        <a14:foregroundMark x1="35970" y1="93899" x2="35723" y2="94559"/>
                        <a14:foregroundMark x1="46106" y1="96043" x2="46106" y2="94889"/>
                        <a14:foregroundMark x1="64524" y1="94147" x2="64895" y2="94147"/>
                        <a14:foregroundMark x1="64895" y1="93982" x2="63412" y2="93735"/>
                        <a14:foregroundMark x1="63412" y1="40066" x2="67491" y2="31080"/>
                        <a14:foregroundMark x1="67491" y1="31080" x2="64895" y2="29101"/>
                        <a14:foregroundMark x1="35352" y1="29349" x2="30655" y2="26546"/>
                        <a14:foregroundMark x1="54388" y1="12531" x2="52410" y2="8574"/>
                        <a14:foregroundMark x1="50680" y1="3627" x2="58096" y2="9481"/>
                        <a14:foregroundMark x1="58096" y1="9481" x2="58344" y2="12119"/>
                        <a14:foregroundMark x1="56366" y1="6678" x2="55995" y2="5359"/>
                        <a14:foregroundMark x1="59209" y1="19373" x2="61434" y2="21022"/>
                      </a14:backgroundRemoval>
                    </a14:imgEffect>
                  </a14:imgLayer>
                </a14:imgProps>
              </a:ext>
              <a:ext uri="{28A0092B-C50C-407E-A947-70E740481C1C}">
                <a14:useLocalDpi xmlns:a14="http://schemas.microsoft.com/office/drawing/2010/main" val="0"/>
              </a:ext>
            </a:extLst>
          </a:blip>
          <a:srcRect/>
          <a:stretch>
            <a:fillRect/>
          </a:stretch>
        </p:blipFill>
        <p:spPr bwMode="auto">
          <a:xfrm>
            <a:off x="75578" y="1486171"/>
            <a:ext cx="3519831" cy="5280557"/>
          </a:xfrm>
          <a:prstGeom prst="rect">
            <a:avLst/>
          </a:prstGeom>
        </p:spPr>
      </p:pic>
      <p:pic>
        <p:nvPicPr>
          <p:cNvPr id="15" name="4E92DA43-5712-40E9-AFDC-2C1062C78C6F" descr="7646DFF2-B812-4635-AA57-5171E34E5A45@chrc">
            <a:extLst>
              <a:ext uri="{FF2B5EF4-FFF2-40B4-BE49-F238E27FC236}">
                <a16:creationId xmlns:a16="http://schemas.microsoft.com/office/drawing/2014/main" id="{254146CA-0730-4B65-BCF8-0C747BB916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98035" y="76699"/>
            <a:ext cx="1884040" cy="107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084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EEF1CC-06AB-464D-BBC9-20704ADD2557}"/>
              </a:ext>
            </a:extLst>
          </p:cNvPr>
          <p:cNvPicPr>
            <a:picLocks noChangeAspect="1"/>
          </p:cNvPicPr>
          <p:nvPr/>
        </p:nvPicPr>
        <p:blipFill>
          <a:blip r:embed="rId3"/>
          <a:stretch>
            <a:fillRect/>
          </a:stretch>
        </p:blipFill>
        <p:spPr>
          <a:xfrm>
            <a:off x="3278365" y="2393262"/>
            <a:ext cx="5873547" cy="1450332"/>
          </a:xfrm>
          <a:prstGeom prst="rect">
            <a:avLst/>
          </a:prstGeom>
        </p:spPr>
      </p:pic>
      <p:pic>
        <p:nvPicPr>
          <p:cNvPr id="3" name="Picture 2">
            <a:extLst>
              <a:ext uri="{FF2B5EF4-FFF2-40B4-BE49-F238E27FC236}">
                <a16:creationId xmlns:a16="http://schemas.microsoft.com/office/drawing/2014/main" id="{BA9BA109-AE64-4C34-A4FB-1C6F336FE669}"/>
              </a:ext>
            </a:extLst>
          </p:cNvPr>
          <p:cNvPicPr>
            <a:picLocks noChangeAspect="1"/>
          </p:cNvPicPr>
          <p:nvPr/>
        </p:nvPicPr>
        <p:blipFill>
          <a:blip r:embed="rId4"/>
          <a:stretch>
            <a:fillRect/>
          </a:stretch>
        </p:blipFill>
        <p:spPr>
          <a:xfrm>
            <a:off x="3296653" y="984966"/>
            <a:ext cx="5847347" cy="1343390"/>
          </a:xfrm>
          <a:prstGeom prst="rect">
            <a:avLst/>
          </a:prstGeom>
        </p:spPr>
      </p:pic>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29665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168442" y="43086"/>
            <a:ext cx="2847071" cy="923330"/>
          </a:xfrm>
          <a:prstGeom prst="rect">
            <a:avLst/>
          </a:prstGeom>
          <a:noFill/>
        </p:spPr>
        <p:txBody>
          <a:bodyPr wrap="square">
            <a:spAutoFit/>
          </a:bodyPr>
          <a:lstStyle/>
          <a:p>
            <a:pPr lvl="0">
              <a:defRPr/>
            </a:pPr>
            <a:r>
              <a:rPr kumimoji="0" lang="en-CA" sz="54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haroni" panose="02010803020104030203" pitchFamily="2" charset="-79"/>
              </a:rPr>
              <a:t>Cas</a:t>
            </a:r>
            <a:r>
              <a:rPr lang="en-US" sz="5400" b="1" dirty="0">
                <a:solidFill>
                  <a:schemeClr val="bg1"/>
                </a:solidFill>
                <a:latin typeface="Arial Narrow" pitchFamily="34" charset="0"/>
              </a:rPr>
              <a:t> n</a:t>
            </a:r>
            <a:r>
              <a:rPr lang="fr-FR" sz="5400" b="1" baseline="30000" dirty="0">
                <a:solidFill>
                  <a:schemeClr val="bg1"/>
                </a:solidFill>
                <a:latin typeface="Arial Narrow" pitchFamily="34" charset="0"/>
              </a:rPr>
              <a:t>o</a:t>
            </a: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  8</a:t>
            </a:r>
            <a:endParaRPr kumimoji="0" lang="en-US"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sp>
        <p:nvSpPr>
          <p:cNvPr id="13" name="TextBox 12">
            <a:extLst>
              <a:ext uri="{FF2B5EF4-FFF2-40B4-BE49-F238E27FC236}">
                <a16:creationId xmlns:a16="http://schemas.microsoft.com/office/drawing/2014/main" id="{D6556C1C-A65C-4734-9364-F1F0765BFD5B}"/>
              </a:ext>
            </a:extLst>
          </p:cNvPr>
          <p:cNvSpPr txBox="1"/>
          <p:nvPr/>
        </p:nvSpPr>
        <p:spPr>
          <a:xfrm>
            <a:off x="-643635" y="1252279"/>
            <a:ext cx="276113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Francis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84 </a:t>
            </a:r>
            <a:r>
              <a:rPr kumimoji="0" lang="en-US" sz="1800" b="0" i="0" u="none" strike="noStrike" kern="1200" cap="none" spc="0" normalizeH="0" baseline="0" noProof="0" dirty="0" err="1">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ans</a:t>
            </a:r>
            <a:endPar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endParaRPr>
          </a:p>
        </p:txBody>
      </p:sp>
      <p:pic>
        <p:nvPicPr>
          <p:cNvPr id="16" name="Picture 15">
            <a:extLst>
              <a:ext uri="{FF2B5EF4-FFF2-40B4-BE49-F238E27FC236}">
                <a16:creationId xmlns:a16="http://schemas.microsoft.com/office/drawing/2014/main" id="{08725A43-B4F2-446C-A364-8259C4712CE0}"/>
              </a:ext>
            </a:extLst>
          </p:cNvPr>
          <p:cNvPicPr/>
          <p:nvPr/>
        </p:nvPicPr>
        <p:blipFill>
          <a:blip r:embed="rId7" cstate="print">
            <a:extLst>
              <a:ext uri="{BEBA8EAE-BF5A-486C-A8C5-ECC9F3942E4B}">
                <a14:imgProps xmlns:a14="http://schemas.microsoft.com/office/drawing/2010/main">
                  <a14:imgLayer r:embed="rId8">
                    <a14:imgEffect>
                      <a14:backgroundRemoval t="3627" b="96043" l="9889" r="89988">
                        <a14:foregroundMark x1="38195" y1="24650" x2="37083" y2="20692"/>
                        <a14:foregroundMark x1="57231" y1="32729" x2="55501" y2="25392"/>
                        <a14:foregroundMark x1="57726" y1="43693" x2="60569" y2="39736"/>
                        <a14:foregroundMark x1="67367" y1="28442" x2="56613" y2="25144"/>
                        <a14:foregroundMark x1="49815" y1="8574" x2="49815" y2="6430"/>
                        <a14:foregroundMark x1="67367" y1="25144" x2="63659" y2="22918"/>
                        <a14:foregroundMark x1="57231" y1="87881" x2="57726" y2="83594"/>
                        <a14:foregroundMark x1="38443" y1="90025" x2="40173" y2="85078"/>
                        <a14:foregroundMark x1="59703" y1="92086" x2="62052" y2="93570"/>
                        <a14:foregroundMark x1="35970" y1="93899" x2="35723" y2="94559"/>
                        <a14:foregroundMark x1="46106" y1="96043" x2="46106" y2="94889"/>
                        <a14:foregroundMark x1="64524" y1="94147" x2="64895" y2="94147"/>
                        <a14:foregroundMark x1="64895" y1="93982" x2="63412" y2="93735"/>
                        <a14:foregroundMark x1="63412" y1="40066" x2="67491" y2="31080"/>
                        <a14:foregroundMark x1="67491" y1="31080" x2="64895" y2="29101"/>
                        <a14:foregroundMark x1="35352" y1="29349" x2="30655" y2="26546"/>
                        <a14:foregroundMark x1="54388" y1="12531" x2="52410" y2="8574"/>
                        <a14:foregroundMark x1="50680" y1="3627" x2="58096" y2="9481"/>
                        <a14:foregroundMark x1="58096" y1="9481" x2="58344" y2="12119"/>
                        <a14:foregroundMark x1="56366" y1="6678" x2="55995" y2="5359"/>
                        <a14:foregroundMark x1="59209" y1="19373" x2="61434" y2="21022"/>
                      </a14:backgroundRemoval>
                    </a14:imgEffect>
                  </a14:imgLayer>
                </a14:imgProps>
              </a:ext>
              <a:ext uri="{28A0092B-C50C-407E-A947-70E740481C1C}">
                <a14:useLocalDpi xmlns:a14="http://schemas.microsoft.com/office/drawing/2010/main" val="0"/>
              </a:ext>
            </a:extLst>
          </a:blip>
          <a:srcRect/>
          <a:stretch>
            <a:fillRect/>
          </a:stretch>
        </p:blipFill>
        <p:spPr bwMode="auto">
          <a:xfrm>
            <a:off x="75578" y="1486171"/>
            <a:ext cx="3519831" cy="5280557"/>
          </a:xfrm>
          <a:prstGeom prst="rect">
            <a:avLst/>
          </a:prstGeom>
        </p:spPr>
      </p:pic>
      <p:pic>
        <p:nvPicPr>
          <p:cNvPr id="7" name="Picture 6">
            <a:extLst>
              <a:ext uri="{FF2B5EF4-FFF2-40B4-BE49-F238E27FC236}">
                <a16:creationId xmlns:a16="http://schemas.microsoft.com/office/drawing/2014/main" id="{37EAC8C1-F8FB-4A1C-9294-8E9B0F20A657}"/>
              </a:ext>
            </a:extLst>
          </p:cNvPr>
          <p:cNvPicPr>
            <a:picLocks noChangeAspect="1"/>
          </p:cNvPicPr>
          <p:nvPr/>
        </p:nvPicPr>
        <p:blipFill>
          <a:blip r:embed="rId9"/>
          <a:stretch>
            <a:fillRect/>
          </a:stretch>
        </p:blipFill>
        <p:spPr>
          <a:xfrm>
            <a:off x="3295566" y="3931581"/>
            <a:ext cx="5874634" cy="1980281"/>
          </a:xfrm>
          <a:prstGeom prst="rect">
            <a:avLst/>
          </a:prstGeom>
        </p:spPr>
      </p:pic>
      <p:pic>
        <p:nvPicPr>
          <p:cNvPr id="18" name="4E92DA43-5712-40E9-AFDC-2C1062C78C6F" descr="7646DFF2-B812-4635-AA57-5171E34E5A45@chrc">
            <a:extLst>
              <a:ext uri="{FF2B5EF4-FFF2-40B4-BE49-F238E27FC236}">
                <a16:creationId xmlns:a16="http://schemas.microsoft.com/office/drawing/2014/main" id="{EE2A38F6-E199-4123-BC65-738323D9C2E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55957" y="50537"/>
            <a:ext cx="1533901" cy="873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908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204537" y="43086"/>
            <a:ext cx="2810976" cy="923330"/>
          </a:xfrm>
          <a:prstGeom prst="rect">
            <a:avLst/>
          </a:prstGeom>
          <a:noFill/>
        </p:spPr>
        <p:txBody>
          <a:bodyPr wrap="square">
            <a:spAutoFit/>
          </a:bodyPr>
          <a:lstStyle/>
          <a:p>
            <a:pPr lvl="0">
              <a:defRPr/>
            </a:pPr>
            <a:r>
              <a:rPr kumimoji="0" lang="en-CA" sz="54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haroni" panose="02010803020104030203" pitchFamily="2" charset="-79"/>
              </a:rPr>
              <a:t>Cas</a:t>
            </a: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 </a:t>
            </a:r>
            <a:r>
              <a:rPr lang="en-US" sz="5400" b="1" dirty="0">
                <a:solidFill>
                  <a:schemeClr val="bg1"/>
                </a:solidFill>
                <a:latin typeface="Arial Narrow" pitchFamily="34" charset="0"/>
              </a:rPr>
              <a:t>n</a:t>
            </a:r>
            <a:r>
              <a:rPr lang="fr-FR" sz="5400" b="1" baseline="30000" dirty="0">
                <a:solidFill>
                  <a:schemeClr val="bg1"/>
                </a:solidFill>
                <a:latin typeface="Arial Narrow" pitchFamily="34" charset="0"/>
              </a:rPr>
              <a:t>o</a:t>
            </a: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 8</a:t>
            </a:r>
            <a:endParaRPr kumimoji="0" lang="en-US"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D512669C-4E5D-4BB9-989E-404FDD9C6BC3}"/>
              </a:ext>
            </a:extLst>
          </p:cNvPr>
          <p:cNvSpPr txBox="1"/>
          <p:nvPr/>
        </p:nvSpPr>
        <p:spPr>
          <a:xfrm>
            <a:off x="-643635" y="1252279"/>
            <a:ext cx="276113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Francis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84 </a:t>
            </a:r>
            <a:r>
              <a:rPr kumimoji="0" lang="en-US" sz="1800" b="0" i="0" u="none" strike="noStrike" kern="1200" cap="none" spc="0" normalizeH="0" baseline="0" noProof="0" dirty="0" err="1">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ans</a:t>
            </a:r>
            <a:endPar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endParaRPr>
          </a:p>
        </p:txBody>
      </p:sp>
      <p:sp>
        <p:nvSpPr>
          <p:cNvPr id="11" name="TextBox 10">
            <a:extLst>
              <a:ext uri="{FF2B5EF4-FFF2-40B4-BE49-F238E27FC236}">
                <a16:creationId xmlns:a16="http://schemas.microsoft.com/office/drawing/2014/main" id="{F98757B9-8B7F-46E6-A2E8-3C72C0E933E7}"/>
              </a:ext>
            </a:extLst>
          </p:cNvPr>
          <p:cNvSpPr txBox="1"/>
          <p:nvPr/>
        </p:nvSpPr>
        <p:spPr>
          <a:xfrm>
            <a:off x="3215977" y="1667777"/>
            <a:ext cx="5884362" cy="3877985"/>
          </a:xfrm>
          <a:prstGeom prst="rect">
            <a:avLst/>
          </a:prstGeom>
          <a:noFill/>
        </p:spPr>
        <p:txBody>
          <a:bodyPr wrap="square" rtlCol="0">
            <a:spAutoFit/>
          </a:bodyPr>
          <a:lstStyle/>
          <a:p>
            <a:pPr marL="342900" lvl="0" indent="-342900">
              <a:buClr>
                <a:srgbClr val="00B0F0"/>
              </a:buClr>
              <a:buFont typeface="Wingdings" panose="05000000000000000000" pitchFamily="2" charset="2"/>
              <a:buChar char="§"/>
            </a:pPr>
            <a:r>
              <a:rPr lang="fr-FR" sz="2800" b="1" dirty="0">
                <a:solidFill>
                  <a:prstClr val="black"/>
                </a:solidFill>
                <a:latin typeface="Arial Narrow" panose="020B0606020202030204" pitchFamily="34" charset="0"/>
              </a:rPr>
              <a:t>Les enregistrements des données du stimulateur cardiaque durant les 6 mois précédents montrent :</a:t>
            </a:r>
          </a:p>
          <a:p>
            <a:pPr lvl="0">
              <a:buClr>
                <a:srgbClr val="00B0F0"/>
              </a:buClr>
            </a:pPr>
            <a:endParaRPr lang="en-CA" b="1" dirty="0">
              <a:solidFill>
                <a:prstClr val="black"/>
              </a:solidFill>
              <a:latin typeface="Arial Narrow" panose="020B0606020202030204" pitchFamily="34" charset="0"/>
            </a:endParaRPr>
          </a:p>
          <a:p>
            <a:pPr marL="800100" lvl="1" indent="-342900">
              <a:buClr>
                <a:srgbClr val="00B0F0"/>
              </a:buClr>
              <a:buFont typeface="Wingdings" panose="05000000000000000000" pitchFamily="2" charset="2"/>
              <a:buChar char="§"/>
            </a:pPr>
            <a:r>
              <a:rPr lang="fr-FR" sz="2400" b="1" dirty="0">
                <a:solidFill>
                  <a:prstClr val="black"/>
                </a:solidFill>
                <a:latin typeface="Arial Narrow" panose="020B0606020202030204" pitchFamily="34" charset="0"/>
              </a:rPr>
              <a:t>Stimulation auriculaire 40 % du temps</a:t>
            </a:r>
          </a:p>
          <a:p>
            <a:pPr marL="800100" lvl="1" indent="-342900">
              <a:buClr>
                <a:srgbClr val="00B0F0"/>
              </a:buClr>
              <a:buFont typeface="Wingdings" panose="05000000000000000000" pitchFamily="2" charset="2"/>
              <a:buChar char="§"/>
            </a:pPr>
            <a:r>
              <a:rPr lang="fr-FR" sz="2400" b="1" dirty="0">
                <a:solidFill>
                  <a:prstClr val="black"/>
                </a:solidFill>
                <a:latin typeface="Arial Narrow" panose="020B0606020202030204" pitchFamily="34" charset="0"/>
              </a:rPr>
              <a:t>Stimulation ventriculaire 20 % du temps</a:t>
            </a:r>
          </a:p>
          <a:p>
            <a:pPr marL="800100" lvl="1" indent="-342900">
              <a:buClr>
                <a:srgbClr val="00B0F0"/>
              </a:buClr>
              <a:buFont typeface="Wingdings" panose="05000000000000000000" pitchFamily="2" charset="2"/>
              <a:buChar char="§"/>
            </a:pPr>
            <a:r>
              <a:rPr lang="fr-FR" sz="2400" b="1" dirty="0">
                <a:solidFill>
                  <a:prstClr val="black"/>
                </a:solidFill>
                <a:latin typeface="Arial Narrow" panose="020B0606020202030204" pitchFamily="34" charset="0"/>
              </a:rPr>
              <a:t>10 épisodes de FA asymptomatique à une FC de 80 </a:t>
            </a:r>
            <a:r>
              <a:rPr lang="fr-FR" sz="2400" b="1" dirty="0" err="1">
                <a:solidFill>
                  <a:prstClr val="black"/>
                </a:solidFill>
                <a:latin typeface="Arial Narrow" panose="020B0606020202030204" pitchFamily="34" charset="0"/>
              </a:rPr>
              <a:t>batt</a:t>
            </a:r>
            <a:r>
              <a:rPr lang="fr-FR" sz="2400" b="1" dirty="0">
                <a:solidFill>
                  <a:prstClr val="black"/>
                </a:solidFill>
                <a:latin typeface="Arial Narrow" panose="020B0606020202030204" pitchFamily="34" charset="0"/>
              </a:rPr>
              <a:t>./min</a:t>
            </a:r>
          </a:p>
          <a:p>
            <a:pPr marL="800100" lvl="1" indent="-342900">
              <a:buClr>
                <a:srgbClr val="00B0F0"/>
              </a:buClr>
              <a:buFont typeface="Wingdings" panose="05000000000000000000" pitchFamily="2" charset="2"/>
              <a:buChar char="§"/>
            </a:pPr>
            <a:r>
              <a:rPr lang="fr-FR" sz="2400" b="1" dirty="0">
                <a:solidFill>
                  <a:prstClr val="black"/>
                </a:solidFill>
                <a:latin typeface="Arial Narrow" panose="020B0606020202030204" pitchFamily="34" charset="0"/>
              </a:rPr>
              <a:t>L’épisode de FA le plus long était de 5 heures </a:t>
            </a:r>
          </a:p>
        </p:txBody>
      </p:sp>
      <p:pic>
        <p:nvPicPr>
          <p:cNvPr id="15" name="Picture 14">
            <a:extLst>
              <a:ext uri="{FF2B5EF4-FFF2-40B4-BE49-F238E27FC236}">
                <a16:creationId xmlns:a16="http://schemas.microsoft.com/office/drawing/2014/main" id="{47E4EBB2-5130-4ADE-ABE1-FBAB0E46D85A}"/>
              </a:ext>
            </a:extLst>
          </p:cNvPr>
          <p:cNvPicPr/>
          <p:nvPr/>
        </p:nvPicPr>
        <p:blipFill>
          <a:blip r:embed="rId5" cstate="print">
            <a:extLst>
              <a:ext uri="{BEBA8EAE-BF5A-486C-A8C5-ECC9F3942E4B}">
                <a14:imgProps xmlns:a14="http://schemas.microsoft.com/office/drawing/2010/main">
                  <a14:imgLayer r:embed="rId6">
                    <a14:imgEffect>
                      <a14:backgroundRemoval t="3627" b="96043" l="9889" r="89988">
                        <a14:foregroundMark x1="38195" y1="24650" x2="37083" y2="20692"/>
                        <a14:foregroundMark x1="57231" y1="32729" x2="55501" y2="25392"/>
                        <a14:foregroundMark x1="57726" y1="43693" x2="60569" y2="39736"/>
                        <a14:foregroundMark x1="67367" y1="28442" x2="56613" y2="25144"/>
                        <a14:foregroundMark x1="49815" y1="8574" x2="49815" y2="6430"/>
                        <a14:foregroundMark x1="67367" y1="25144" x2="63659" y2="22918"/>
                        <a14:foregroundMark x1="57231" y1="87881" x2="57726" y2="83594"/>
                        <a14:foregroundMark x1="38443" y1="90025" x2="40173" y2="85078"/>
                        <a14:foregroundMark x1="59703" y1="92086" x2="62052" y2="93570"/>
                        <a14:foregroundMark x1="35970" y1="93899" x2="35723" y2="94559"/>
                        <a14:foregroundMark x1="46106" y1="96043" x2="46106" y2="94889"/>
                        <a14:foregroundMark x1="64524" y1="94147" x2="64895" y2="94147"/>
                        <a14:foregroundMark x1="64895" y1="93982" x2="63412" y2="93735"/>
                        <a14:foregroundMark x1="63412" y1="40066" x2="67491" y2="31080"/>
                        <a14:foregroundMark x1="67491" y1="31080" x2="64895" y2="29101"/>
                        <a14:foregroundMark x1="35352" y1="29349" x2="30655" y2="26546"/>
                        <a14:foregroundMark x1="54388" y1="12531" x2="52410" y2="8574"/>
                        <a14:foregroundMark x1="50680" y1="3627" x2="58096" y2="9481"/>
                        <a14:foregroundMark x1="58096" y1="9481" x2="58344" y2="12119"/>
                        <a14:foregroundMark x1="56366" y1="6678" x2="55995" y2="5359"/>
                        <a14:foregroundMark x1="59209" y1="19373" x2="61434" y2="21022"/>
                      </a14:backgroundRemoval>
                    </a14:imgEffect>
                  </a14:imgLayer>
                </a14:imgProps>
              </a:ext>
              <a:ext uri="{28A0092B-C50C-407E-A947-70E740481C1C}">
                <a14:useLocalDpi xmlns:a14="http://schemas.microsoft.com/office/drawing/2010/main" val="0"/>
              </a:ext>
            </a:extLst>
          </a:blip>
          <a:srcRect/>
          <a:stretch>
            <a:fillRect/>
          </a:stretch>
        </p:blipFill>
        <p:spPr bwMode="auto">
          <a:xfrm>
            <a:off x="75578" y="1486171"/>
            <a:ext cx="3519831" cy="5280557"/>
          </a:xfrm>
          <a:prstGeom prst="rect">
            <a:avLst/>
          </a:prstGeom>
        </p:spPr>
      </p:pic>
      <p:pic>
        <p:nvPicPr>
          <p:cNvPr id="16" name="4E92DA43-5712-40E9-AFDC-2C1062C78C6F" descr="7646DFF2-B812-4635-AA57-5171E34E5A45@chrc">
            <a:extLst>
              <a:ext uri="{FF2B5EF4-FFF2-40B4-BE49-F238E27FC236}">
                <a16:creationId xmlns:a16="http://schemas.microsoft.com/office/drawing/2014/main" id="{E6F518A2-AA6E-4FEC-BEDB-7FF0771010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98035" y="76699"/>
            <a:ext cx="1884040" cy="107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9004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55448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304144" y="1169143"/>
            <a:ext cx="7667906" cy="1538883"/>
          </a:xfrm>
          <a:prstGeom prst="rect">
            <a:avLst/>
          </a:prstGeom>
        </p:spPr>
        <p:txBody>
          <a:bodyPr wrap="square">
            <a:spAutoFit/>
          </a:bodyPr>
          <a:lstStyle/>
          <a:p>
            <a:pPr lvl="0" algn="ctr">
              <a:defRPr/>
            </a:pPr>
            <a:r>
              <a:rPr lang="fr-FR" sz="3000" b="1" dirty="0">
                <a:solidFill>
                  <a:schemeClr val="bg1"/>
                </a:solidFill>
                <a:latin typeface="Arial Narrow" panose="020B0606020202030204" pitchFamily="34" charset="0"/>
                <a:cs typeface="Candara"/>
              </a:rPr>
              <a:t>Prescririez-VOUS un AOD à Francis si une FA était </a:t>
            </a:r>
            <a:r>
              <a:rPr lang="fr-FR" sz="3200" b="1" dirty="0">
                <a:solidFill>
                  <a:schemeClr val="bg1"/>
                </a:solidFill>
                <a:latin typeface="Arial Narrow" pitchFamily="34" charset="0"/>
                <a:cs typeface="Candara"/>
              </a:rPr>
              <a:t>découverte lors de l’interrogation du stimulateur cardiaque </a:t>
            </a:r>
            <a:endParaRPr lang="fr-FR" sz="3000" b="1" dirty="0">
              <a:solidFill>
                <a:schemeClr val="bg1"/>
              </a:solidFill>
              <a:latin typeface="Arial Narrow" panose="020B0606020202030204" pitchFamily="34" charset="0"/>
              <a:cs typeface="Candara"/>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71134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pic>
        <p:nvPicPr>
          <p:cNvPr id="3" name="Picture 2" descr="A close up of a device&#10;&#10;Description automatically generated">
            <a:extLst>
              <a:ext uri="{FF2B5EF4-FFF2-40B4-BE49-F238E27FC236}">
                <a16:creationId xmlns:a16="http://schemas.microsoft.com/office/drawing/2014/main" id="{188B653A-1A0C-4C2D-87B2-D445A04ECC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089" y="2945657"/>
            <a:ext cx="2869459" cy="2743200"/>
          </a:xfrm>
          <a:prstGeom prst="rect">
            <a:avLst/>
          </a:prstGeom>
        </p:spPr>
      </p:pic>
      <p:pic>
        <p:nvPicPr>
          <p:cNvPr id="11" name="Picture 10" descr="A close up of a logo&#10;&#10;Description automatically generated">
            <a:extLst>
              <a:ext uri="{FF2B5EF4-FFF2-40B4-BE49-F238E27FC236}">
                <a16:creationId xmlns:a16="http://schemas.microsoft.com/office/drawing/2014/main" id="{9C207FB0-055D-46FE-9A13-E2EF7E8A2D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26475" y="3753797"/>
            <a:ext cx="2869459" cy="2743200"/>
          </a:xfrm>
          <a:prstGeom prst="rect">
            <a:avLst/>
          </a:prstGeom>
        </p:spPr>
      </p:pic>
      <p:pic>
        <p:nvPicPr>
          <p:cNvPr id="14" name="Picture 13" descr="A close up of a sign&#10;&#10;Description automatically generated">
            <a:extLst>
              <a:ext uri="{FF2B5EF4-FFF2-40B4-BE49-F238E27FC236}">
                <a16:creationId xmlns:a16="http://schemas.microsoft.com/office/drawing/2014/main" id="{C9C39811-FF64-4DCA-96F3-99CDDCE483CB}"/>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7200"/>
                    </a14:imgEffect>
                  </a14:imgLayer>
                </a14:imgProps>
              </a:ext>
              <a:ext uri="{28A0092B-C50C-407E-A947-70E740481C1C}">
                <a14:useLocalDpi xmlns:a14="http://schemas.microsoft.com/office/drawing/2010/main" val="0"/>
              </a:ext>
            </a:extLst>
          </a:blip>
          <a:stretch>
            <a:fillRect/>
          </a:stretch>
        </p:blipFill>
        <p:spPr>
          <a:xfrm>
            <a:off x="-23322" y="64008"/>
            <a:ext cx="1466114" cy="3302058"/>
          </a:xfrm>
          <a:prstGeom prst="rect">
            <a:avLst/>
          </a:prstGeom>
        </p:spPr>
      </p:pic>
      <p:pic>
        <p:nvPicPr>
          <p:cNvPr id="15" name="4E92DA43-5712-40E9-AFDC-2C1062C78C6F" descr="7646DFF2-B812-4635-AA57-5171E34E5A45@chrc">
            <a:extLst>
              <a:ext uri="{FF2B5EF4-FFF2-40B4-BE49-F238E27FC236}">
                <a16:creationId xmlns:a16="http://schemas.microsoft.com/office/drawing/2014/main" id="{B5505EC4-746B-4E23-94C9-C2C76A8E00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71187" y="67637"/>
            <a:ext cx="1698494" cy="967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81996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3" y="159654"/>
            <a:ext cx="6266847" cy="1323439"/>
          </a:xfrm>
          <a:prstGeom prst="rect">
            <a:avLst/>
          </a:prstGeom>
          <a:noFill/>
        </p:spPr>
        <p:txBody>
          <a:bodyPr wrap="square">
            <a:spAutoFit/>
          </a:bodyPr>
          <a:lstStyle/>
          <a:p>
            <a:pPr lvl="0">
              <a:defRPr/>
            </a:pPr>
            <a:r>
              <a:rPr lang="en-CA" sz="3200" b="1" dirty="0" err="1">
                <a:solidFill>
                  <a:srgbClr val="183059"/>
                </a:solidFill>
                <a:latin typeface="Arial Narrow" panose="020B0606020202030204" pitchFamily="34" charset="0"/>
                <a:cs typeface="Aharoni" panose="02010803020104030203" pitchFamily="2" charset="-79"/>
              </a:rPr>
              <a:t>ARTESiA</a:t>
            </a:r>
            <a:endParaRPr lang="en-CA" sz="3200" b="1" dirty="0">
              <a:solidFill>
                <a:srgbClr val="183059"/>
              </a:solidFill>
              <a:latin typeface="Arial Narrow" panose="020B0606020202030204" pitchFamily="34" charset="0"/>
              <a:cs typeface="Aharoni" panose="02010803020104030203" pitchFamily="2" charset="-79"/>
            </a:endParaRPr>
          </a:p>
          <a:p>
            <a:pPr lvl="0">
              <a:defRPr/>
            </a:pPr>
            <a:r>
              <a:rPr lang="en-CA" sz="2400" b="1" dirty="0">
                <a:solidFill>
                  <a:srgbClr val="183059"/>
                </a:solidFill>
                <a:latin typeface="Arial Narrow" panose="020B0606020202030204" pitchFamily="34" charset="0"/>
                <a:cs typeface="Aharoni" panose="02010803020104030203" pitchFamily="2" charset="-79"/>
              </a:rPr>
              <a:t>Apixaban for the Reduction of Thrombo-Embolism due to Sub-Clinical Atrial Fibrillation</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581078"/>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39EF21A-C3B5-4E3A-A78E-47A9BD716B94}"/>
              </a:ext>
            </a:extLst>
          </p:cNvPr>
          <p:cNvSpPr/>
          <p:nvPr/>
        </p:nvSpPr>
        <p:spPr>
          <a:xfrm>
            <a:off x="221284" y="6429827"/>
            <a:ext cx="6731057" cy="253916"/>
          </a:xfrm>
          <a:prstGeom prst="rect">
            <a:avLst/>
          </a:prstGeom>
        </p:spPr>
        <p:txBody>
          <a:bodyPr wrap="square">
            <a:spAutoFit/>
          </a:bodyPr>
          <a:lstStyle/>
          <a:p>
            <a:pPr lvl="0"/>
            <a:r>
              <a:rPr lang="en-CA" sz="1050" dirty="0">
                <a:solidFill>
                  <a:prstClr val="white"/>
                </a:solidFill>
                <a:latin typeface="Arial Narrow" panose="020B0606020202030204" pitchFamily="34" charset="0"/>
                <a:cs typeface="Arial"/>
              </a:rPr>
              <a:t>Lopes RD et al. Am Heart J. 2017 Jul;189:137-145. </a:t>
            </a:r>
            <a:r>
              <a:rPr lang="en-CA" sz="1050" dirty="0" err="1">
                <a:solidFill>
                  <a:prstClr val="white"/>
                </a:solidFill>
                <a:latin typeface="Arial Narrow" panose="020B0606020202030204" pitchFamily="34" charset="0"/>
                <a:cs typeface="Arial"/>
              </a:rPr>
              <a:t>doi</a:t>
            </a:r>
            <a:r>
              <a:rPr lang="en-CA" sz="1050" dirty="0">
                <a:solidFill>
                  <a:prstClr val="white"/>
                </a:solidFill>
                <a:latin typeface="Arial Narrow" panose="020B0606020202030204" pitchFamily="34" charset="0"/>
                <a:cs typeface="Arial"/>
              </a:rPr>
              <a:t>: 10.1016/j.ahj.2017.04.008. </a:t>
            </a:r>
            <a:r>
              <a:rPr lang="en-CA" sz="1050" dirty="0" err="1">
                <a:solidFill>
                  <a:prstClr val="white"/>
                </a:solidFill>
                <a:latin typeface="Arial Narrow" panose="020B0606020202030204" pitchFamily="34" charset="0"/>
                <a:cs typeface="Arial"/>
              </a:rPr>
              <a:t>Epub</a:t>
            </a:r>
            <a:r>
              <a:rPr lang="en-CA" sz="1050" dirty="0">
                <a:solidFill>
                  <a:prstClr val="white"/>
                </a:solidFill>
                <a:latin typeface="Arial Narrow" panose="020B0606020202030204" pitchFamily="34" charset="0"/>
                <a:cs typeface="Arial"/>
              </a:rPr>
              <a:t> 2017 Apr 24.</a:t>
            </a:r>
            <a:endParaRPr kumimoji="0" lang="en-CA" sz="105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a:endParaRPr>
          </a:p>
        </p:txBody>
      </p:sp>
      <p:pic>
        <p:nvPicPr>
          <p:cNvPr id="29" name="Picture 1">
            <a:extLst>
              <a:ext uri="{FF2B5EF4-FFF2-40B4-BE49-F238E27FC236}">
                <a16:creationId xmlns:a16="http://schemas.microsoft.com/office/drawing/2014/main" id="{04C35242-7A6C-4EC0-B784-D1340B1B4C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9193" y="5194168"/>
            <a:ext cx="1398291" cy="846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B68BAD98-046F-412D-A3AC-9807508E8235}"/>
              </a:ext>
            </a:extLst>
          </p:cNvPr>
          <p:cNvPicPr>
            <a:picLocks noChangeAspect="1"/>
          </p:cNvPicPr>
          <p:nvPr/>
        </p:nvPicPr>
        <p:blipFill>
          <a:blip r:embed="rId6"/>
          <a:stretch>
            <a:fillRect/>
          </a:stretch>
        </p:blipFill>
        <p:spPr>
          <a:xfrm>
            <a:off x="2450220" y="1726214"/>
            <a:ext cx="4061567" cy="923313"/>
          </a:xfrm>
          <a:prstGeom prst="rect">
            <a:avLst/>
          </a:prstGeom>
        </p:spPr>
      </p:pic>
      <p:pic>
        <p:nvPicPr>
          <p:cNvPr id="10" name="Picture 9">
            <a:extLst>
              <a:ext uri="{FF2B5EF4-FFF2-40B4-BE49-F238E27FC236}">
                <a16:creationId xmlns:a16="http://schemas.microsoft.com/office/drawing/2014/main" id="{B4863A06-5C6B-4195-9704-7EEE22981773}"/>
              </a:ext>
            </a:extLst>
          </p:cNvPr>
          <p:cNvPicPr>
            <a:picLocks noChangeAspect="1"/>
          </p:cNvPicPr>
          <p:nvPr/>
        </p:nvPicPr>
        <p:blipFill>
          <a:blip r:embed="rId7"/>
          <a:stretch>
            <a:fillRect/>
          </a:stretch>
        </p:blipFill>
        <p:spPr>
          <a:xfrm>
            <a:off x="854916" y="2554007"/>
            <a:ext cx="8282636" cy="3250030"/>
          </a:xfrm>
          <a:prstGeom prst="rect">
            <a:avLst/>
          </a:prstGeom>
        </p:spPr>
      </p:pic>
      <p:pic>
        <p:nvPicPr>
          <p:cNvPr id="12" name="Picture 11">
            <a:extLst>
              <a:ext uri="{FF2B5EF4-FFF2-40B4-BE49-F238E27FC236}">
                <a16:creationId xmlns:a16="http://schemas.microsoft.com/office/drawing/2014/main" id="{AE698D3C-0CA2-4624-8326-54FE2B59BCE1}"/>
              </a:ext>
            </a:extLst>
          </p:cNvPr>
          <p:cNvPicPr>
            <a:picLocks noChangeAspect="1"/>
          </p:cNvPicPr>
          <p:nvPr/>
        </p:nvPicPr>
        <p:blipFill>
          <a:blip r:embed="rId8"/>
          <a:stretch>
            <a:fillRect/>
          </a:stretch>
        </p:blipFill>
        <p:spPr>
          <a:xfrm>
            <a:off x="2647445" y="4446823"/>
            <a:ext cx="3667116" cy="1783136"/>
          </a:xfrm>
          <a:prstGeom prst="rect">
            <a:avLst/>
          </a:prstGeom>
        </p:spPr>
      </p:pic>
      <p:pic>
        <p:nvPicPr>
          <p:cNvPr id="17" name="4E92DA43-5712-40E9-AFDC-2C1062C78C6F" descr="7646DFF2-B812-4635-AA57-5171E34E5A45@chrc">
            <a:extLst>
              <a:ext uri="{FF2B5EF4-FFF2-40B4-BE49-F238E27FC236}">
                <a16:creationId xmlns:a16="http://schemas.microsoft.com/office/drawing/2014/main" id="{44EA4FE6-0D9D-4B97-AB9F-AC137A8D7E5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52341" y="270977"/>
            <a:ext cx="1884040" cy="107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5447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423314"/>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84992" y="288914"/>
            <a:ext cx="6579063" cy="954107"/>
          </a:xfrm>
          <a:prstGeom prst="rect">
            <a:avLst/>
          </a:prstGeom>
          <a:noFill/>
        </p:spPr>
        <p:txBody>
          <a:bodyPr wrap="square">
            <a:spAutoFit/>
          </a:bodyPr>
          <a:lstStyle/>
          <a:p>
            <a:pPr lvl="0">
              <a:defRPr/>
            </a:pPr>
            <a:r>
              <a:rPr lang="fr-FR" sz="2800" b="1" dirty="0">
                <a:solidFill>
                  <a:srgbClr val="1B1A5A"/>
                </a:solidFill>
                <a:latin typeface="Arial Narrow" panose="020B0606020202030204" pitchFamily="34" charset="0"/>
                <a:cs typeface="Aharoni" panose="02010803020104030203" pitchFamily="2" charset="-79"/>
              </a:rPr>
              <a:t>Mise à jour ciblée 2018 des lignes directrices de la SCC sur la fibrillation auriculaire</a:t>
            </a:r>
          </a:p>
        </p:txBody>
      </p:sp>
      <p:sp>
        <p:nvSpPr>
          <p:cNvPr id="34" name="Rectangle 33">
            <a:extLst>
              <a:ext uri="{FF2B5EF4-FFF2-40B4-BE49-F238E27FC236}">
                <a16:creationId xmlns:a16="http://schemas.microsoft.com/office/drawing/2014/main" id="{2A46632C-5180-4D30-8DAD-82619CA3B15A}"/>
              </a:ext>
            </a:extLst>
          </p:cNvPr>
          <p:cNvSpPr/>
          <p:nvPr/>
        </p:nvSpPr>
        <p:spPr>
          <a:xfrm>
            <a:off x="51950" y="6365954"/>
            <a:ext cx="6432669"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lvl="0">
              <a:lnSpc>
                <a:spcPct val="90000"/>
              </a:lnSpc>
              <a:defRPr/>
            </a:pPr>
            <a:r>
              <a:rPr lang="en-GB" sz="900" dirty="0">
                <a:solidFill>
                  <a:prstClr val="white"/>
                </a:solidFill>
                <a:latin typeface="Arial Narrow" panose="020B0606020202030204" pitchFamily="34" charset="0"/>
                <a:cs typeface="Arial" pitchFamily="34" charset="0"/>
              </a:rPr>
              <a:t>Andrade JG et al. Can</a:t>
            </a:r>
            <a:r>
              <a:rPr lang="en-CA" sz="900" dirty="0" err="1">
                <a:solidFill>
                  <a:prstClr val="white"/>
                </a:solidFill>
                <a:latin typeface="Arial Narrow" panose="020B0606020202030204" pitchFamily="34" charset="0"/>
                <a:cs typeface="Arial" pitchFamily="34" charset="0"/>
              </a:rPr>
              <a:t>adian</a:t>
            </a:r>
            <a:r>
              <a:rPr lang="en-CA" sz="900" dirty="0">
                <a:solidFill>
                  <a:prstClr val="white"/>
                </a:solidFill>
                <a:latin typeface="Arial Narrow" panose="020B0606020202030204" pitchFamily="34" charset="0"/>
                <a:cs typeface="Arial" pitchFamily="34" charset="0"/>
              </a:rPr>
              <a:t> Journal of Cardiology 34 (2018) 1371e1392</a:t>
            </a:r>
            <a:r>
              <a:rPr lang="en-GB" sz="900" dirty="0">
                <a:solidFill>
                  <a:prstClr val="white"/>
                </a:solidFill>
                <a:latin typeface="Arial Narrow" panose="020B0606020202030204" pitchFamily="34" charset="0"/>
                <a:cs typeface="Arial" pitchFamily="34" charset="0"/>
              </a:rPr>
              <a:t>.</a:t>
            </a:r>
          </a:p>
        </p:txBody>
      </p:sp>
      <p:sp>
        <p:nvSpPr>
          <p:cNvPr id="18" name="Rectangle 17">
            <a:extLst>
              <a:ext uri="{FF2B5EF4-FFF2-40B4-BE49-F238E27FC236}">
                <a16:creationId xmlns:a16="http://schemas.microsoft.com/office/drawing/2014/main" id="{EFB4E5F0-48FA-45A3-9A50-6467FF363D5C}"/>
              </a:ext>
            </a:extLst>
          </p:cNvPr>
          <p:cNvSpPr/>
          <p:nvPr/>
        </p:nvSpPr>
        <p:spPr>
          <a:xfrm>
            <a:off x="194761" y="1845763"/>
            <a:ext cx="8787314" cy="3745415"/>
          </a:xfrm>
          <a:prstGeom prst="rect">
            <a:avLst/>
          </a:prstGeom>
          <a:solidFill>
            <a:sysClr val="window" lastClr="FFFFFF">
              <a:lumMod val="95000"/>
            </a:sys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79CFDA59-FB60-44BF-847F-C9BF5AF7FA66}"/>
              </a:ext>
            </a:extLst>
          </p:cNvPr>
          <p:cNvSpPr/>
          <p:nvPr/>
        </p:nvSpPr>
        <p:spPr>
          <a:xfrm>
            <a:off x="-6448" y="1843768"/>
            <a:ext cx="182880" cy="3749040"/>
          </a:xfrm>
          <a:prstGeom prst="rect">
            <a:avLst/>
          </a:prstGeom>
          <a:solidFill>
            <a:srgbClr val="23334E"/>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2C36A6D5-CE90-4BCF-B0CD-6F70D4D2DF40}"/>
              </a:ext>
            </a:extLst>
          </p:cNvPr>
          <p:cNvSpPr/>
          <p:nvPr/>
        </p:nvSpPr>
        <p:spPr>
          <a:xfrm>
            <a:off x="8961118" y="1850007"/>
            <a:ext cx="182880" cy="3749040"/>
          </a:xfrm>
          <a:prstGeom prst="rect">
            <a:avLst/>
          </a:prstGeom>
          <a:solidFill>
            <a:srgbClr val="30C1D7"/>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4" name="TextBox 23">
            <a:extLst>
              <a:ext uri="{FF2B5EF4-FFF2-40B4-BE49-F238E27FC236}">
                <a16:creationId xmlns:a16="http://schemas.microsoft.com/office/drawing/2014/main" id="{4307342D-28B2-4B83-8529-A692AA9DAE46}"/>
              </a:ext>
            </a:extLst>
          </p:cNvPr>
          <p:cNvSpPr txBox="1"/>
          <p:nvPr/>
        </p:nvSpPr>
        <p:spPr>
          <a:xfrm>
            <a:off x="238559" y="2489064"/>
            <a:ext cx="8813997" cy="290848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Candara"/>
              </a:rPr>
              <a:t>RECOMMANDATION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4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endParaRPr>
          </a:p>
          <a:p>
            <a:pPr lvl="0" algn="ctr" defTabSz="914400">
              <a:defRPr/>
            </a:pPr>
            <a:r>
              <a:rPr lang="fr-FR" dirty="0">
                <a:solidFill>
                  <a:prstClr val="black"/>
                </a:solidFill>
                <a:latin typeface="Arial Narrow" panose="020B0606020202030204" pitchFamily="34" charset="0"/>
                <a:cs typeface="Candara"/>
              </a:rPr>
              <a:t>Il est raisonnable de prescrire un ACO chez les patients qui sont âgés d’au moins 65 ans ou qui ont un score  CHADS</a:t>
            </a:r>
            <a:r>
              <a:rPr lang="fr-FR" baseline="-25000" dirty="0">
                <a:solidFill>
                  <a:prstClr val="black"/>
                </a:solidFill>
                <a:latin typeface="Arial Narrow" panose="020B0606020202030204" pitchFamily="34" charset="0"/>
                <a:cs typeface="Candara"/>
              </a:rPr>
              <a:t>2</a:t>
            </a:r>
            <a:r>
              <a:rPr lang="fr-FR" dirty="0">
                <a:solidFill>
                  <a:prstClr val="black"/>
                </a:solidFill>
                <a:latin typeface="Arial Narrow" panose="020B0606020202030204" pitchFamily="34" charset="0"/>
                <a:cs typeface="Candara"/>
              </a:rPr>
              <a:t> de  1 (CHADS-65) et présentent des épisodes de FASC d’une durée &gt; 24 heures continues. </a:t>
            </a:r>
          </a:p>
          <a:p>
            <a:pPr lvl="0" algn="ctr" defTabSz="914400">
              <a:defRPr/>
            </a:pPr>
            <a:endParaRPr lang="fr-FR" dirty="0">
              <a:solidFill>
                <a:prstClr val="black"/>
              </a:solidFill>
              <a:latin typeface="Arial Narrow" panose="020B0606020202030204" pitchFamily="34" charset="0"/>
              <a:cs typeface="Candara"/>
            </a:endParaRPr>
          </a:p>
          <a:p>
            <a:pPr lvl="0" algn="ctr" defTabSz="914400">
              <a:defRPr/>
            </a:pPr>
            <a:r>
              <a:rPr lang="fr-FR" dirty="0">
                <a:solidFill>
                  <a:prstClr val="black"/>
                </a:solidFill>
                <a:latin typeface="Arial Narrow" panose="020B0606020202030204" pitchFamily="34" charset="0"/>
                <a:cs typeface="Candara"/>
              </a:rPr>
              <a:t>De plus, les patients à haut risque (tels que ceux ayant subi  récemment un AVC embolique d’étiologie inconnue)  présentant des épisodes plus courts pourraient également être des candidats à une ACO</a:t>
            </a:r>
            <a:r>
              <a:rPr lang="fr-FR" sz="1200" dirty="0">
                <a:solidFill>
                  <a:prstClr val="black"/>
                </a:solidFill>
                <a:latin typeface="Arial Narrow" panose="020B0606020202030204" pitchFamily="34" charset="0"/>
                <a:cs typeface="Candara"/>
              </a:rPr>
              <a:t> </a:t>
            </a:r>
          </a:p>
          <a:p>
            <a:pPr lvl="0" algn="ctr" defTabSz="914400">
              <a:defRPr/>
            </a:pPr>
            <a:endParaRPr lang="fr-FR" sz="1200" b="1" dirty="0">
              <a:solidFill>
                <a:prstClr val="black"/>
              </a:solidFill>
              <a:latin typeface="Arial Narrow" panose="020B0606020202030204" pitchFamily="34" charset="0"/>
              <a:cs typeface="Candara"/>
            </a:endParaRPr>
          </a:p>
          <a:p>
            <a:pPr lvl="0" algn="ctr" defTabSz="914400">
              <a:defRPr/>
            </a:pPr>
            <a:r>
              <a:rPr lang="fr-FR" sz="1400" dirty="0">
                <a:solidFill>
                  <a:prstClr val="black"/>
                </a:solidFill>
                <a:latin typeface="Arial Narrow" panose="020B0606020202030204" pitchFamily="34" charset="0"/>
                <a:cs typeface="Candara"/>
              </a:rPr>
              <a:t>(Faible r</a:t>
            </a:r>
            <a:r>
              <a:rPr lang="fr-CA" sz="1400" dirty="0" err="1">
                <a:solidFill>
                  <a:prstClr val="black"/>
                </a:solidFill>
                <a:latin typeface="Arial Narrow" pitchFamily="34" charset="0"/>
                <a:cs typeface="Candara"/>
              </a:rPr>
              <a:t>ecommandation</a:t>
            </a:r>
            <a:r>
              <a:rPr lang="fr-CA" sz="1400" dirty="0">
                <a:solidFill>
                  <a:prstClr val="black"/>
                </a:solidFill>
                <a:latin typeface="Arial Narrow" pitchFamily="34" charset="0"/>
                <a:cs typeface="Candara"/>
              </a:rPr>
              <a:t>, faible niveau de preuve)</a:t>
            </a:r>
            <a:r>
              <a:rPr lang="fr-FR" sz="1400" dirty="0">
                <a:solidFill>
                  <a:prstClr val="black"/>
                </a:solidFill>
                <a:latin typeface="Arial Narrow" panose="020B0606020202030204" pitchFamily="34" charset="0"/>
                <a:cs typeface="Candara"/>
              </a:rPr>
              <a:t>.</a:t>
            </a:r>
          </a:p>
          <a:p>
            <a:pPr lvl="0" algn="ctr" defTabSz="914400">
              <a:defRPr/>
            </a:pPr>
            <a:endParaRPr lang="en-CA" sz="1050" b="1" dirty="0">
              <a:solidFill>
                <a:prstClr val="black"/>
              </a:solidFill>
              <a:latin typeface="Arial Narrow" panose="020B0606020202030204" pitchFamily="34" charset="0"/>
              <a:cs typeface="Candara"/>
            </a:endParaRPr>
          </a:p>
        </p:txBody>
      </p:sp>
      <p:pic>
        <p:nvPicPr>
          <p:cNvPr id="13" name="Picture 2" descr="Image result for canadian cardiovascular society french logo">
            <a:extLst>
              <a:ext uri="{FF2B5EF4-FFF2-40B4-BE49-F238E27FC236}">
                <a16:creationId xmlns:a16="http://schemas.microsoft.com/office/drawing/2014/main" id="{1EB22CA0-B7DD-4B06-999E-DF8CC942EB29}"/>
              </a:ext>
            </a:extLst>
          </p:cNvPr>
          <p:cNvPicPr>
            <a:picLocks noChangeAspect="1" noChangeArrowheads="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2759240" y="1918143"/>
            <a:ext cx="3772637" cy="497124"/>
          </a:xfrm>
          <a:prstGeom prst="rect">
            <a:avLst/>
          </a:prstGeom>
          <a:noFill/>
          <a:extLst>
            <a:ext uri="{909E8E84-426E-40DD-AFC4-6F175D3DCCD1}">
              <a14:hiddenFill xmlns:a14="http://schemas.microsoft.com/office/drawing/2010/main">
                <a:solidFill>
                  <a:srgbClr val="FFFFFF"/>
                </a:solidFill>
              </a14:hiddenFill>
            </a:ext>
          </a:extLst>
        </p:spPr>
      </p:pic>
      <p:pic>
        <p:nvPicPr>
          <p:cNvPr id="14" name="4E92DA43-5712-40E9-AFDC-2C1062C78C6F" descr="7646DFF2-B812-4635-AA57-5171E34E5A45@chrc">
            <a:extLst>
              <a:ext uri="{FF2B5EF4-FFF2-40B4-BE49-F238E27FC236}">
                <a16:creationId xmlns:a16="http://schemas.microsoft.com/office/drawing/2014/main" id="{0BE861FB-9EBA-4FBA-9663-36D11B9212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98035" y="140707"/>
            <a:ext cx="1884040" cy="107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33548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857CAB20-A5B4-472B-A801-1A04747ACE45}"/>
              </a:ext>
            </a:extLst>
          </p:cNvPr>
          <p:cNvSpPr/>
          <p:nvPr/>
        </p:nvSpPr>
        <p:spPr>
          <a:xfrm>
            <a:off x="0" y="6401169"/>
            <a:ext cx="9144000" cy="456831"/>
          </a:xfrm>
          <a:prstGeom prst="rect">
            <a:avLst/>
          </a:prstGeom>
          <a:gradFill flip="none" rotWithShape="1">
            <a:gsLst>
              <a:gs pos="0">
                <a:srgbClr val="23334E">
                  <a:shade val="30000"/>
                  <a:satMod val="115000"/>
                </a:srgbClr>
              </a:gs>
              <a:gs pos="50000">
                <a:srgbClr val="23334E">
                  <a:shade val="67500"/>
                  <a:satMod val="115000"/>
                </a:srgbClr>
              </a:gs>
              <a:gs pos="100000">
                <a:srgbClr val="23334E">
                  <a:shade val="100000"/>
                  <a:satMod val="115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6" name="Straight Connector 25">
            <a:extLst>
              <a:ext uri="{FF2B5EF4-FFF2-40B4-BE49-F238E27FC236}">
                <a16:creationId xmlns:a16="http://schemas.microsoft.com/office/drawing/2014/main" id="{711D3BF9-EFE3-40EB-85E0-1977BB6C15DB}"/>
              </a:ext>
            </a:extLst>
          </p:cNvPr>
          <p:cNvCxnSpPr/>
          <p:nvPr/>
        </p:nvCxnSpPr>
        <p:spPr>
          <a:xfrm flipV="1">
            <a:off x="-6448" y="13426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6F99654F-9454-4A32-B596-82B6E0B0B3EC}"/>
              </a:ext>
            </a:extLst>
          </p:cNvPr>
          <p:cNvSpPr/>
          <p:nvPr/>
        </p:nvSpPr>
        <p:spPr>
          <a:xfrm>
            <a:off x="-19559" y="-4720"/>
            <a:ext cx="1314960" cy="6862720"/>
          </a:xfrm>
          <a:prstGeom prst="rect">
            <a:avLst/>
          </a:prstGeom>
          <a:solidFill>
            <a:srgbClr val="19325C"/>
          </a:solidFill>
          <a:ln>
            <a:noFill/>
          </a:ln>
          <a:effectLst>
            <a:innerShdw blurRad="304800" dist="482600" dir="2880000">
              <a:prstClr val="black">
                <a:alpha val="3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A close up of a logo&#10;&#10;Description automatically generated">
            <a:extLst>
              <a:ext uri="{FF2B5EF4-FFF2-40B4-BE49-F238E27FC236}">
                <a16:creationId xmlns:a16="http://schemas.microsoft.com/office/drawing/2014/main" id="{6AA8DDB7-5AC1-4D9C-B192-5791922397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52" y="120507"/>
            <a:ext cx="1174848" cy="1340765"/>
          </a:xfrm>
          <a:prstGeom prst="rect">
            <a:avLst/>
          </a:prstGeom>
        </p:spPr>
      </p:pic>
      <p:sp>
        <p:nvSpPr>
          <p:cNvPr id="28" name="Rectangle 27">
            <a:extLst>
              <a:ext uri="{FF2B5EF4-FFF2-40B4-BE49-F238E27FC236}">
                <a16:creationId xmlns:a16="http://schemas.microsoft.com/office/drawing/2014/main" id="{11756174-14AF-4A28-8C5D-6FF6C0E172B1}"/>
              </a:ext>
            </a:extLst>
          </p:cNvPr>
          <p:cNvSpPr/>
          <p:nvPr/>
        </p:nvSpPr>
        <p:spPr>
          <a:xfrm>
            <a:off x="1320801" y="238754"/>
            <a:ext cx="7472741" cy="954107"/>
          </a:xfrm>
          <a:prstGeom prst="rect">
            <a:avLst/>
          </a:prstGeom>
          <a:noFill/>
        </p:spPr>
        <p:txBody>
          <a:bodyPr wrap="square">
            <a:spAutoFit/>
          </a:bodyPr>
          <a:lstStyle/>
          <a:p>
            <a:pPr lvl="0">
              <a:defRPr/>
            </a:pPr>
            <a:r>
              <a:rPr lang="fr-FR" sz="3200" b="1" dirty="0">
                <a:solidFill>
                  <a:srgbClr val="1B1A5A"/>
                </a:solidFill>
                <a:latin typeface="Arial Narrow" panose="020B0606020202030204" pitchFamily="34" charset="0"/>
                <a:cs typeface="Aharoni" panose="02010803020104030203" pitchFamily="2" charset="-79"/>
              </a:rPr>
              <a:t>Détection de la FASC</a:t>
            </a:r>
            <a:br>
              <a:rPr lang="fr-FR" sz="3200" b="1" dirty="0">
                <a:solidFill>
                  <a:srgbClr val="1B1A5A"/>
                </a:solidFill>
                <a:latin typeface="Arial Narrow" panose="020B0606020202030204" pitchFamily="34" charset="0"/>
                <a:cs typeface="Aharoni" panose="02010803020104030203" pitchFamily="2" charset="-79"/>
              </a:rPr>
            </a:br>
            <a:r>
              <a:rPr lang="fr-FR" sz="2400" b="1" dirty="0">
                <a:solidFill>
                  <a:srgbClr val="356AAB"/>
                </a:solidFill>
                <a:latin typeface="Arial Narrow" panose="020B0606020202030204" pitchFamily="34" charset="0"/>
                <a:cs typeface="Aharoni" panose="02010803020104030203" pitchFamily="2" charset="-79"/>
              </a:rPr>
              <a:t>Défis et incertitudes actuels</a:t>
            </a:r>
            <a:endParaRPr lang="fr-FR" sz="3200" b="1" dirty="0">
              <a:solidFill>
                <a:srgbClr val="356AAB"/>
              </a:solidFill>
              <a:latin typeface="Arial Narrow" panose="020B0606020202030204" pitchFamily="34" charset="0"/>
              <a:cs typeface="Aharoni" panose="02010803020104030203" pitchFamily="2" charset="-79"/>
            </a:endParaRPr>
          </a:p>
        </p:txBody>
      </p:sp>
      <p:sp>
        <p:nvSpPr>
          <p:cNvPr id="29" name="TextBox 28">
            <a:extLst>
              <a:ext uri="{FF2B5EF4-FFF2-40B4-BE49-F238E27FC236}">
                <a16:creationId xmlns:a16="http://schemas.microsoft.com/office/drawing/2014/main" id="{667D58FC-898D-48CD-B444-6272D9CFC076}"/>
              </a:ext>
            </a:extLst>
          </p:cNvPr>
          <p:cNvSpPr txBox="1"/>
          <p:nvPr/>
        </p:nvSpPr>
        <p:spPr>
          <a:xfrm>
            <a:off x="1454044" y="1602488"/>
            <a:ext cx="7524865" cy="4801314"/>
          </a:xfrm>
          <a:prstGeom prst="rect">
            <a:avLst/>
          </a:prstGeom>
          <a:noFill/>
        </p:spPr>
        <p:txBody>
          <a:bodyPr wrap="square" rtlCol="0">
            <a:spAutoFit/>
          </a:bodyPr>
          <a:lstStyle/>
          <a:p>
            <a:pPr marL="457200" lvl="0" indent="-457200" defTabSz="914400">
              <a:buClr>
                <a:srgbClr val="61D0DC"/>
              </a:buClr>
              <a:buFont typeface="Wingdings" panose="05000000000000000000" pitchFamily="2" charset="2"/>
              <a:buChar char="§"/>
              <a:defRPr/>
            </a:pPr>
            <a:r>
              <a:rPr lang="fr-FR" sz="3200" b="1" dirty="0">
                <a:solidFill>
                  <a:schemeClr val="tx1">
                    <a:lumMod val="85000"/>
                    <a:lumOff val="15000"/>
                  </a:schemeClr>
                </a:solidFill>
                <a:latin typeface="Arial Narrow" panose="020B0606020202030204" pitchFamily="34" charset="0"/>
                <a:cs typeface="Candara"/>
              </a:rPr>
              <a:t>Lacunes majeures dans les connaissances</a:t>
            </a:r>
            <a:r>
              <a:rPr lang="fr-FR" sz="3200" b="1" dirty="0">
                <a:solidFill>
                  <a:prstClr val="black">
                    <a:lumMod val="85000"/>
                    <a:lumOff val="15000"/>
                  </a:prstClr>
                </a:solidFill>
                <a:latin typeface="Arial Narrow" panose="020B0606020202030204" pitchFamily="34" charset="0"/>
                <a:cs typeface="Candara"/>
              </a:rPr>
              <a:t> </a:t>
            </a:r>
          </a:p>
          <a:p>
            <a:pPr lvl="0" defTabSz="914400">
              <a:buClr>
                <a:srgbClr val="61D0DC"/>
              </a:buClr>
              <a:defRPr/>
            </a:pPr>
            <a:endParaRPr lang="fr-FR" sz="1600" b="1" dirty="0">
              <a:solidFill>
                <a:prstClr val="black"/>
              </a:solidFill>
              <a:latin typeface="Arial Narrow" panose="020B0606020202030204" pitchFamily="34" charset="0"/>
              <a:cs typeface="Candara"/>
            </a:endParaRPr>
          </a:p>
          <a:p>
            <a:pPr marL="914400" lvl="1" indent="-457200" defTabSz="914400">
              <a:buClr>
                <a:srgbClr val="61D0DC"/>
              </a:buClr>
              <a:buFont typeface="Wingdings" panose="05000000000000000000" pitchFamily="2" charset="2"/>
              <a:buChar char="§"/>
              <a:defRPr/>
            </a:pPr>
            <a:r>
              <a:rPr lang="fr-FR" sz="2800" dirty="0">
                <a:solidFill>
                  <a:prstClr val="black"/>
                </a:solidFill>
                <a:latin typeface="Arial Narrow" panose="020B0606020202030204" pitchFamily="34" charset="0"/>
                <a:cs typeface="Candara"/>
              </a:rPr>
              <a:t>Relation temporelle et causale entre la FASC et l’AVC </a:t>
            </a:r>
          </a:p>
          <a:p>
            <a:pPr marL="914400" lvl="1" indent="-457200" defTabSz="914400">
              <a:buClr>
                <a:srgbClr val="61D0DC"/>
              </a:buClr>
              <a:buFont typeface="Wingdings" panose="05000000000000000000" pitchFamily="2" charset="2"/>
              <a:buChar char="§"/>
              <a:defRPr/>
            </a:pPr>
            <a:r>
              <a:rPr lang="fr-FR" sz="2800" dirty="0">
                <a:solidFill>
                  <a:prstClr val="black"/>
                </a:solidFill>
                <a:latin typeface="Arial Narrow" panose="020B0606020202030204" pitchFamily="34" charset="0"/>
                <a:cs typeface="Candara"/>
              </a:rPr>
              <a:t>Les seuils au-delà desquels il existe un risque accru d’AVC (durée de la FA, fardeau, score de risque) sont inconnus </a:t>
            </a:r>
          </a:p>
          <a:p>
            <a:pPr marL="914400" lvl="1" indent="-457200" defTabSz="914400">
              <a:buClr>
                <a:srgbClr val="61D0DC"/>
              </a:buClr>
              <a:buFont typeface="Wingdings" panose="05000000000000000000" pitchFamily="2" charset="2"/>
              <a:buChar char="§"/>
              <a:defRPr/>
            </a:pPr>
            <a:r>
              <a:rPr lang="fr-FR" sz="2800" dirty="0">
                <a:solidFill>
                  <a:prstClr val="black"/>
                </a:solidFill>
                <a:latin typeface="Arial Narrow" panose="020B0606020202030204" pitchFamily="34" charset="0"/>
                <a:cs typeface="Candara"/>
              </a:rPr>
              <a:t>Risques, bénéfices et coût de l’anticoagulation</a:t>
            </a:r>
          </a:p>
          <a:p>
            <a:pPr marL="914400" lvl="1" indent="-457200" defTabSz="914400">
              <a:buClr>
                <a:srgbClr val="61D0DC"/>
              </a:buClr>
              <a:buFont typeface="Wingdings" panose="05000000000000000000" pitchFamily="2" charset="2"/>
              <a:buChar char="§"/>
              <a:defRPr/>
            </a:pPr>
            <a:r>
              <a:rPr lang="fr-FR" sz="2800" dirty="0">
                <a:solidFill>
                  <a:prstClr val="black"/>
                </a:solidFill>
                <a:latin typeface="Arial Narrow" panose="020B0606020202030204" pitchFamily="34" charset="0"/>
                <a:cs typeface="Candara"/>
              </a:rPr>
              <a:t>Anticoagulation continue vs intermittente</a:t>
            </a:r>
          </a:p>
          <a:p>
            <a:pPr marL="914400" lvl="1" indent="-457200" defTabSz="914400">
              <a:buClr>
                <a:srgbClr val="61D0DC"/>
              </a:buClr>
              <a:buFont typeface="Wingdings" panose="05000000000000000000" pitchFamily="2" charset="2"/>
              <a:buChar char="§"/>
              <a:defRPr/>
            </a:pPr>
            <a:r>
              <a:rPr lang="fr-FR" sz="2800" dirty="0">
                <a:solidFill>
                  <a:prstClr val="black"/>
                </a:solidFill>
                <a:latin typeface="Arial Narrow" panose="020B0606020202030204" pitchFamily="34" charset="0"/>
                <a:cs typeface="Candara"/>
              </a:rPr>
              <a:t>FA comme marqueur du risque d’AVC </a:t>
            </a:r>
            <a:br>
              <a:rPr lang="fr-FR" sz="3200" b="1" dirty="0">
                <a:solidFill>
                  <a:prstClr val="black"/>
                </a:solidFill>
                <a:latin typeface="Arial Narrow" panose="020B0606020202030204" pitchFamily="34" charset="0"/>
                <a:cs typeface="Candara"/>
              </a:rPr>
            </a:br>
            <a:endParaRPr lang="fr-FR" sz="3200" b="1" dirty="0">
              <a:solidFill>
                <a:prstClr val="black"/>
              </a:solidFill>
              <a:latin typeface="Arial Narrow" panose="020B0606020202030204" pitchFamily="34" charset="0"/>
              <a:cs typeface="Candara"/>
            </a:endParaRPr>
          </a:p>
        </p:txBody>
      </p:sp>
      <p:pic>
        <p:nvPicPr>
          <p:cNvPr id="31" name="Picture 30" descr="CHRC-logo_blue.png">
            <a:extLst>
              <a:ext uri="{FF2B5EF4-FFF2-40B4-BE49-F238E27FC236}">
                <a16:creationId xmlns:a16="http://schemas.microsoft.com/office/drawing/2014/main" id="{408F17EA-0BB3-4139-ABC8-A54E34A509DE}"/>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pic>
        <p:nvPicPr>
          <p:cNvPr id="10" name="4E92DA43-5712-40E9-AFDC-2C1062C78C6F" descr="7646DFF2-B812-4635-AA57-5171E34E5A45@chrc">
            <a:extLst>
              <a:ext uri="{FF2B5EF4-FFF2-40B4-BE49-F238E27FC236}">
                <a16:creationId xmlns:a16="http://schemas.microsoft.com/office/drawing/2014/main" id="{C87E8227-EA8D-4060-991E-B0CE9AC128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8035" y="140707"/>
            <a:ext cx="1884040" cy="107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353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857CAB20-A5B4-472B-A801-1A04747ACE45}"/>
              </a:ext>
            </a:extLst>
          </p:cNvPr>
          <p:cNvSpPr/>
          <p:nvPr/>
        </p:nvSpPr>
        <p:spPr>
          <a:xfrm>
            <a:off x="0" y="6401169"/>
            <a:ext cx="9144000" cy="456831"/>
          </a:xfrm>
          <a:prstGeom prst="rect">
            <a:avLst/>
          </a:prstGeom>
          <a:gradFill flip="none" rotWithShape="1">
            <a:gsLst>
              <a:gs pos="0">
                <a:srgbClr val="23334E">
                  <a:shade val="30000"/>
                  <a:satMod val="115000"/>
                </a:srgbClr>
              </a:gs>
              <a:gs pos="50000">
                <a:srgbClr val="23334E">
                  <a:shade val="67500"/>
                  <a:satMod val="115000"/>
                </a:srgbClr>
              </a:gs>
              <a:gs pos="100000">
                <a:srgbClr val="23334E">
                  <a:shade val="100000"/>
                  <a:satMod val="115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6" name="Straight Connector 25">
            <a:extLst>
              <a:ext uri="{FF2B5EF4-FFF2-40B4-BE49-F238E27FC236}">
                <a16:creationId xmlns:a16="http://schemas.microsoft.com/office/drawing/2014/main" id="{711D3BF9-EFE3-40EB-85E0-1977BB6C15DB}"/>
              </a:ext>
            </a:extLst>
          </p:cNvPr>
          <p:cNvCxnSpPr/>
          <p:nvPr/>
        </p:nvCxnSpPr>
        <p:spPr>
          <a:xfrm flipV="1">
            <a:off x="-6448" y="13426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6F99654F-9454-4A32-B596-82B6E0B0B3EC}"/>
              </a:ext>
            </a:extLst>
          </p:cNvPr>
          <p:cNvSpPr/>
          <p:nvPr/>
        </p:nvSpPr>
        <p:spPr>
          <a:xfrm>
            <a:off x="-19559" y="-4720"/>
            <a:ext cx="1314960" cy="6862720"/>
          </a:xfrm>
          <a:prstGeom prst="rect">
            <a:avLst/>
          </a:prstGeom>
          <a:solidFill>
            <a:srgbClr val="19325C"/>
          </a:solidFill>
          <a:ln>
            <a:noFill/>
          </a:ln>
          <a:effectLst>
            <a:innerShdw blurRad="304800" dist="482600" dir="2880000">
              <a:prstClr val="black">
                <a:alpha val="3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A close up of a logo&#10;&#10;Description automatically generated">
            <a:extLst>
              <a:ext uri="{FF2B5EF4-FFF2-40B4-BE49-F238E27FC236}">
                <a16:creationId xmlns:a16="http://schemas.microsoft.com/office/drawing/2014/main" id="{6AA8DDB7-5AC1-4D9C-B192-5791922397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52" y="120507"/>
            <a:ext cx="1174848" cy="1340765"/>
          </a:xfrm>
          <a:prstGeom prst="rect">
            <a:avLst/>
          </a:prstGeom>
        </p:spPr>
      </p:pic>
      <p:sp>
        <p:nvSpPr>
          <p:cNvPr id="28" name="Rectangle 27">
            <a:extLst>
              <a:ext uri="{FF2B5EF4-FFF2-40B4-BE49-F238E27FC236}">
                <a16:creationId xmlns:a16="http://schemas.microsoft.com/office/drawing/2014/main" id="{11756174-14AF-4A28-8C5D-6FF6C0E172B1}"/>
              </a:ext>
            </a:extLst>
          </p:cNvPr>
          <p:cNvSpPr/>
          <p:nvPr/>
        </p:nvSpPr>
        <p:spPr>
          <a:xfrm>
            <a:off x="1320801" y="365754"/>
            <a:ext cx="7472741" cy="707886"/>
          </a:xfrm>
          <a:prstGeom prst="rect">
            <a:avLst/>
          </a:prstGeom>
          <a:noFill/>
        </p:spPr>
        <p:txBody>
          <a:bodyPr wrap="square">
            <a:spAutoFit/>
          </a:bodyPr>
          <a:lstStyle/>
          <a:p>
            <a:pPr lvl="0">
              <a:defRPr/>
            </a:pPr>
            <a:r>
              <a:rPr lang="fr-FR" sz="4000" b="1" dirty="0">
                <a:solidFill>
                  <a:srgbClr val="1B1A5A"/>
                </a:solidFill>
                <a:latin typeface="Arial Narrow" panose="020B0606020202030204" pitchFamily="34" charset="0"/>
                <a:cs typeface="Aharoni" panose="02010803020104030203" pitchFamily="2" charset="-79"/>
              </a:rPr>
              <a:t>Messages clés</a:t>
            </a:r>
            <a:endParaRPr lang="fr-FR" sz="4000" b="1" dirty="0">
              <a:solidFill>
                <a:srgbClr val="356AAB"/>
              </a:solidFill>
              <a:latin typeface="Arial Narrow" panose="020B0606020202030204" pitchFamily="34" charset="0"/>
              <a:cs typeface="Aharoni" panose="02010803020104030203" pitchFamily="2" charset="-79"/>
            </a:endParaRPr>
          </a:p>
        </p:txBody>
      </p:sp>
      <p:sp>
        <p:nvSpPr>
          <p:cNvPr id="29" name="TextBox 28">
            <a:extLst>
              <a:ext uri="{FF2B5EF4-FFF2-40B4-BE49-F238E27FC236}">
                <a16:creationId xmlns:a16="http://schemas.microsoft.com/office/drawing/2014/main" id="{667D58FC-898D-48CD-B444-6272D9CFC076}"/>
              </a:ext>
            </a:extLst>
          </p:cNvPr>
          <p:cNvSpPr txBox="1"/>
          <p:nvPr/>
        </p:nvSpPr>
        <p:spPr>
          <a:xfrm>
            <a:off x="1327249" y="1530564"/>
            <a:ext cx="7595072" cy="4801314"/>
          </a:xfrm>
          <a:prstGeom prst="rect">
            <a:avLst/>
          </a:prstGeom>
          <a:noFill/>
        </p:spPr>
        <p:txBody>
          <a:bodyPr wrap="square" rtlCol="0">
            <a:spAutoFit/>
          </a:bodyPr>
          <a:lstStyle/>
          <a:p>
            <a:pPr marL="285750" lvl="0" indent="-285750" defTabSz="914400">
              <a:buClr>
                <a:srgbClr val="30C1D7"/>
              </a:buClr>
              <a:buFont typeface="Wingdings" panose="05000000000000000000" pitchFamily="2" charset="2"/>
              <a:buChar char="§"/>
              <a:defRPr/>
            </a:pPr>
            <a:r>
              <a:rPr lang="fr-FR" sz="2200" b="1" dirty="0">
                <a:solidFill>
                  <a:schemeClr val="tx1">
                    <a:lumMod val="85000"/>
                    <a:lumOff val="15000"/>
                  </a:schemeClr>
                </a:solidFill>
                <a:latin typeface="Arial Narrow" panose="020B0606020202030204" pitchFamily="34" charset="0"/>
                <a:cs typeface="Candara"/>
              </a:rPr>
              <a:t>La non détection de la FA est très fréquente</a:t>
            </a:r>
          </a:p>
          <a:p>
            <a:pPr marL="742950" lvl="1" indent="-285750" defTabSz="914400">
              <a:buClr>
                <a:srgbClr val="356AAB"/>
              </a:buClr>
              <a:buFont typeface="Wingdings" panose="05000000000000000000" pitchFamily="2" charset="2"/>
              <a:buChar char="§"/>
              <a:defRPr/>
            </a:pPr>
            <a:r>
              <a:rPr lang="fr-FR" dirty="0">
                <a:solidFill>
                  <a:prstClr val="black">
                    <a:lumMod val="85000"/>
                    <a:lumOff val="15000"/>
                  </a:prstClr>
                </a:solidFill>
                <a:latin typeface="Arial Narrow" panose="020B0606020202030204" pitchFamily="34" charset="0"/>
                <a:cs typeface="Candara"/>
              </a:rPr>
              <a:t>En particulier chez les personnes âgées et celles présentant des facteurs de risque de FA/AVC </a:t>
            </a:r>
          </a:p>
          <a:p>
            <a:pPr marL="285750" indent="-285750" defTabSz="914400">
              <a:buClr>
                <a:srgbClr val="30C1D7"/>
              </a:buClr>
              <a:buFont typeface="Wingdings" panose="05000000000000000000" pitchFamily="2" charset="2"/>
              <a:buChar char="§"/>
              <a:defRPr/>
            </a:pPr>
            <a:endParaRPr lang="fr-FR" b="1" dirty="0">
              <a:solidFill>
                <a:schemeClr val="tx1">
                  <a:lumMod val="85000"/>
                  <a:lumOff val="15000"/>
                </a:schemeClr>
              </a:solidFill>
              <a:latin typeface="Arial Narrow" panose="020B0606020202030204" pitchFamily="34" charset="0"/>
              <a:cs typeface="Candara"/>
            </a:endParaRPr>
          </a:p>
          <a:p>
            <a:pPr marL="285750" indent="-285750" defTabSz="914400">
              <a:buClr>
                <a:srgbClr val="30C1D7"/>
              </a:buClr>
              <a:buFont typeface="Wingdings" panose="05000000000000000000" pitchFamily="2" charset="2"/>
              <a:buChar char="§"/>
              <a:defRPr/>
            </a:pPr>
            <a:r>
              <a:rPr lang="fr-FR" sz="2200" b="1" dirty="0">
                <a:solidFill>
                  <a:schemeClr val="tx1">
                    <a:lumMod val="85000"/>
                    <a:lumOff val="15000"/>
                  </a:schemeClr>
                </a:solidFill>
                <a:latin typeface="Arial Narrow" panose="020B0606020202030204" pitchFamily="34" charset="0"/>
                <a:cs typeface="Candara"/>
              </a:rPr>
              <a:t>Le dépistage de la FA auprès de la population pourrait prévenir les AVC</a:t>
            </a:r>
          </a:p>
          <a:p>
            <a:pPr marL="742950" lvl="1" indent="-285750" defTabSz="914400">
              <a:buClr>
                <a:srgbClr val="356AAB"/>
              </a:buClr>
              <a:buFont typeface="Wingdings" panose="05000000000000000000" pitchFamily="2" charset="2"/>
              <a:buChar char="§"/>
              <a:defRPr/>
            </a:pPr>
            <a:r>
              <a:rPr lang="fr-FR" dirty="0">
                <a:solidFill>
                  <a:prstClr val="black">
                    <a:lumMod val="85000"/>
                    <a:lumOff val="15000"/>
                  </a:prstClr>
                </a:solidFill>
                <a:latin typeface="Arial Narrow" panose="020B0606020202030204" pitchFamily="34" charset="0"/>
                <a:cs typeface="Candara"/>
              </a:rPr>
              <a:t>Caractériser la population idéale pour une surveillance prolongée du rythme cardiaque</a:t>
            </a:r>
          </a:p>
          <a:p>
            <a:pPr marL="742950" lvl="1" indent="-285750" defTabSz="914400">
              <a:buClr>
                <a:srgbClr val="356AAB"/>
              </a:buClr>
              <a:buFont typeface="Wingdings" panose="05000000000000000000" pitchFamily="2" charset="2"/>
              <a:buChar char="§"/>
              <a:defRPr/>
            </a:pPr>
            <a:r>
              <a:rPr lang="fr-FR" dirty="0">
                <a:solidFill>
                  <a:prstClr val="black">
                    <a:lumMod val="85000"/>
                    <a:lumOff val="15000"/>
                  </a:prstClr>
                </a:solidFill>
                <a:latin typeface="Arial Narrow" panose="020B0606020202030204" pitchFamily="34" charset="0"/>
                <a:cs typeface="Candara"/>
              </a:rPr>
              <a:t>Déterminer la définition optimale de la FASC qui nécessite une intervention</a:t>
            </a:r>
          </a:p>
          <a:p>
            <a:pPr marL="285750" lvl="0" indent="-285750" defTabSz="914400">
              <a:buClr>
                <a:srgbClr val="30C1D7"/>
              </a:buClr>
              <a:buFont typeface="Wingdings" panose="05000000000000000000" pitchFamily="2" charset="2"/>
              <a:buChar char="§"/>
              <a:defRPr/>
            </a:pPr>
            <a:endParaRPr lang="fr-FR" sz="1600" b="1" dirty="0">
              <a:solidFill>
                <a:schemeClr val="tx1">
                  <a:lumMod val="85000"/>
                  <a:lumOff val="15000"/>
                </a:schemeClr>
              </a:solidFill>
              <a:latin typeface="Arial Narrow" panose="020B0606020202030204" pitchFamily="34" charset="0"/>
              <a:cs typeface="Candara"/>
            </a:endParaRPr>
          </a:p>
          <a:p>
            <a:pPr marL="285750" lvl="0" indent="-285750" defTabSz="914400">
              <a:buClr>
                <a:srgbClr val="30C1D7"/>
              </a:buClr>
              <a:buFont typeface="Wingdings" panose="05000000000000000000" pitchFamily="2" charset="2"/>
              <a:buChar char="§"/>
              <a:defRPr/>
            </a:pPr>
            <a:r>
              <a:rPr lang="fr-FR" sz="2200" b="1" dirty="0">
                <a:solidFill>
                  <a:schemeClr val="tx1">
                    <a:lumMod val="85000"/>
                    <a:lumOff val="15000"/>
                  </a:schemeClr>
                </a:solidFill>
                <a:latin typeface="Arial Narrow" panose="020B0606020202030204" pitchFamily="34" charset="0"/>
                <a:cs typeface="Candara"/>
              </a:rPr>
              <a:t>Traitement empirique des patients présentant un risque de FA et d’AVC en cours d’évaluation</a:t>
            </a:r>
          </a:p>
          <a:p>
            <a:pPr marL="742950" lvl="1" indent="-285750" defTabSz="914400">
              <a:buClr>
                <a:srgbClr val="356AAB"/>
              </a:buClr>
              <a:buFont typeface="Wingdings" panose="05000000000000000000" pitchFamily="2" charset="2"/>
              <a:buChar char="§"/>
              <a:defRPr/>
            </a:pPr>
            <a:r>
              <a:rPr lang="fr-FR" dirty="0">
                <a:solidFill>
                  <a:prstClr val="black">
                    <a:lumMod val="85000"/>
                    <a:lumOff val="15000"/>
                  </a:prstClr>
                </a:solidFill>
                <a:latin typeface="Arial Narrow" panose="020B0606020202030204" pitchFamily="34" charset="0"/>
                <a:cs typeface="Candara"/>
              </a:rPr>
              <a:t>Évaluer si l’intervention entraîne une amélioration des résultats (i.e., comment l’initiation d’un traitement anti-thrombotique pour la FASC a un impact sur le taux d’AVC ou d’embolie systémique durant un suivi à long terme?) </a:t>
            </a:r>
          </a:p>
          <a:p>
            <a:pPr lvl="0" defTabSz="914400">
              <a:defRPr/>
            </a:pPr>
            <a:endParaRPr lang="fr-FR" b="1" dirty="0">
              <a:solidFill>
                <a:prstClr val="black"/>
              </a:solidFill>
              <a:latin typeface="Arial Narrow" panose="020B0606020202030204" pitchFamily="34" charset="0"/>
              <a:cs typeface="Candara"/>
            </a:endParaRPr>
          </a:p>
        </p:txBody>
      </p:sp>
      <p:pic>
        <p:nvPicPr>
          <p:cNvPr id="31" name="Picture 30" descr="CHRC-logo_blue.png">
            <a:extLst>
              <a:ext uri="{FF2B5EF4-FFF2-40B4-BE49-F238E27FC236}">
                <a16:creationId xmlns:a16="http://schemas.microsoft.com/office/drawing/2014/main" id="{408F17EA-0BB3-4139-ABC8-A54E34A509DE}"/>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pic>
        <p:nvPicPr>
          <p:cNvPr id="10" name="4E92DA43-5712-40E9-AFDC-2C1062C78C6F" descr="7646DFF2-B812-4635-AA57-5171E34E5A45@chrc">
            <a:extLst>
              <a:ext uri="{FF2B5EF4-FFF2-40B4-BE49-F238E27FC236}">
                <a16:creationId xmlns:a16="http://schemas.microsoft.com/office/drawing/2014/main" id="{44976288-8C07-49D3-A8EF-18FD0750C8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8035" y="140707"/>
            <a:ext cx="1884040" cy="107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1713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646331"/>
          </a:xfrm>
          <a:prstGeom prst="rect">
            <a:avLst/>
          </a:prstGeom>
          <a:noFill/>
        </p:spPr>
        <p:txBody>
          <a:bodyPr wrap="square">
            <a:spAutoFit/>
          </a:bodyPr>
          <a:lstStyle/>
          <a:p>
            <a:pPr>
              <a:defRPr/>
            </a:pPr>
            <a:r>
              <a:rPr lang="fr-FR" sz="3600" b="1" dirty="0">
                <a:solidFill>
                  <a:srgbClr val="002060"/>
                </a:solidFill>
                <a:latin typeface="Arial Narrow" panose="020B0606020202030204" pitchFamily="34" charset="0"/>
              </a:rPr>
              <a:t>Atténuation des biais potentiels</a:t>
            </a:r>
          </a:p>
        </p:txBody>
      </p:sp>
      <p:sp>
        <p:nvSpPr>
          <p:cNvPr id="10" name="Content Placeholder 2">
            <a:extLst>
              <a:ext uri="{FF2B5EF4-FFF2-40B4-BE49-F238E27FC236}">
                <a16:creationId xmlns:a16="http://schemas.microsoft.com/office/drawing/2014/main" id="{87D96954-40B5-450B-BD0F-F6B82C464126}"/>
              </a:ext>
            </a:extLst>
          </p:cNvPr>
          <p:cNvSpPr txBox="1">
            <a:spLocks/>
          </p:cNvSpPr>
          <p:nvPr/>
        </p:nvSpPr>
        <p:spPr>
          <a:xfrm>
            <a:off x="152400" y="994625"/>
            <a:ext cx="8991600" cy="5571460"/>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20000"/>
              </a:lnSpc>
              <a:spcBef>
                <a:spcPct val="0"/>
              </a:spcBef>
              <a:buFont typeface="Arial" pitchFamily="34" charset="0"/>
              <a:buChar char="•"/>
              <a:defRPr/>
            </a:pPr>
            <a:endParaRPr lang="fr-CA" sz="1800" dirty="0">
              <a:latin typeface="Calibri"/>
              <a:cs typeface="Calibri"/>
            </a:endParaRPr>
          </a:p>
          <a:p>
            <a:pPr marL="342900" indent="-342900" algn="l">
              <a:lnSpc>
                <a:spcPct val="120000"/>
              </a:lnSpc>
              <a:spcBef>
                <a:spcPct val="0"/>
              </a:spcBef>
              <a:buFont typeface="Arial" pitchFamily="34" charset="0"/>
              <a:buChar char="•"/>
              <a:defRPr/>
            </a:pPr>
            <a:r>
              <a:rPr lang="fr-CA" sz="1800" dirty="0">
                <a:latin typeface="Arial Narrow" pitchFamily="34" charset="0"/>
              </a:rPr>
              <a:t>Le Centre canadien de recherche en cardiologie (CCRC) évalue les conflits d'intérêts auprès de ses instructeurs, planificateurs et gestionnaires et de toute autre personne qui pourrait avoir un contrôle sur le contenu des activités de FMC. Tous les conflits d'intérêts pertinents sont minutieusement examinés par le CCRC en ce qui a trait au juste équilibre, à l'objectivité scientifique des études présentées dans le cadre du programme ainsi qu'aux recommandations sur les soins aux patients. Le CCRC s'est engagé à offrir à ses apprenants des activités de FMC et des documents connexes de grande qualité qui font la promotion des améliorations ou de la qualité dans le milieu des soins de santé, et non d'un produit exclusif présentant un intérêt commercial précis.</a:t>
            </a:r>
          </a:p>
          <a:p>
            <a:pPr algn="l">
              <a:lnSpc>
                <a:spcPct val="120000"/>
              </a:lnSpc>
              <a:spcBef>
                <a:spcPct val="0"/>
              </a:spcBef>
              <a:defRPr/>
            </a:pPr>
            <a:endParaRPr lang="fr-CA" sz="1800" dirty="0">
              <a:latin typeface="Arial Narrow" pitchFamily="34" charset="0"/>
              <a:ea typeface="ＭＳ Ｐゴシック" pitchFamily="34" charset="-128"/>
            </a:endParaRPr>
          </a:p>
          <a:p>
            <a:pPr marL="342900" indent="-342900" algn="l">
              <a:lnSpc>
                <a:spcPct val="120000"/>
              </a:lnSpc>
              <a:spcBef>
                <a:spcPct val="0"/>
              </a:spcBef>
              <a:buFont typeface="Arial" pitchFamily="34" charset="0"/>
              <a:buChar char="•"/>
              <a:defRPr/>
            </a:pPr>
            <a:r>
              <a:rPr lang="fr-CA" sz="1800" dirty="0">
                <a:latin typeface="Arial Narrow" pitchFamily="34" charset="0"/>
              </a:rPr>
              <a:t>Le conférencier a divulgué l'ensemble de ses conflits d'intérêts potentiels avant la mise en œuvre du programme. Le contenu scientifique présenté dans le cadre du présent programme est fondé sur des données probantes, et tout le contenu relatif à la pharmacothérapie est conforme à l'étiquette du produit. Le programme a été examiné par des pairs et est agréé à l'échelle nationale par le Collège des médecins de famille du Canada.</a:t>
            </a:r>
          </a:p>
          <a:p>
            <a:pPr algn="l">
              <a:lnSpc>
                <a:spcPct val="120000"/>
              </a:lnSpc>
              <a:spcBef>
                <a:spcPct val="0"/>
              </a:spcBef>
              <a:defRPr/>
            </a:pPr>
            <a:endParaRPr lang="fr-CA" sz="1800" dirty="0">
              <a:latin typeface="Arial Narrow" pitchFamily="34" charset="0"/>
              <a:ea typeface="ＭＳ Ｐゴシック" pitchFamily="34" charset="-128"/>
            </a:endParaRPr>
          </a:p>
          <a:p>
            <a:pPr marL="342900" indent="-342900" algn="l">
              <a:lnSpc>
                <a:spcPct val="120000"/>
              </a:lnSpc>
              <a:spcBef>
                <a:spcPct val="0"/>
              </a:spcBef>
              <a:buFont typeface="Arial" pitchFamily="34" charset="0"/>
              <a:buChar char="•"/>
              <a:defRPr/>
            </a:pPr>
            <a:r>
              <a:rPr lang="fr-CA" sz="1800" b="1" dirty="0">
                <a:latin typeface="Arial Narrow" pitchFamily="34" charset="0"/>
              </a:rPr>
              <a:t>[Nom du conférencier] </a:t>
            </a:r>
            <a:r>
              <a:rPr lang="fr-CA" sz="1800" dirty="0">
                <a:latin typeface="Arial Narrow" pitchFamily="34" charset="0"/>
              </a:rPr>
              <a:t>a divulgué les renseignements sur ses conflits d'intérêts potentiels au début de la présentation.</a:t>
            </a:r>
            <a:endParaRPr lang="fr-CA" sz="1800" dirty="0">
              <a:latin typeface="Arial Narrow" pitchFamily="34" charset="0"/>
              <a:ea typeface="ＭＳ Ｐゴシック" pitchFamily="34" charset="-128"/>
            </a:endParaRPr>
          </a:p>
        </p:txBody>
      </p:sp>
      <p:pic>
        <p:nvPicPr>
          <p:cNvPr id="11" name="4E92DA43-5712-40E9-AFDC-2C1062C78C6F" descr="7646DFF2-B812-4635-AA57-5171E34E5A45@chrc">
            <a:extLst>
              <a:ext uri="{FF2B5EF4-FFF2-40B4-BE49-F238E27FC236}">
                <a16:creationId xmlns:a16="http://schemas.microsoft.com/office/drawing/2014/main" id="{2297412B-260B-443D-9EC4-15F9E86970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5497" y="154913"/>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7159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1200329"/>
          </a:xfrm>
          <a:prstGeom prst="rect">
            <a:avLst/>
          </a:prstGeom>
          <a:noFill/>
        </p:spPr>
        <p:txBody>
          <a:bodyPr wrap="square">
            <a:spAutoFit/>
          </a:bodyPr>
          <a:lstStyle/>
          <a:p>
            <a:pPr>
              <a:defRPr/>
            </a:pPr>
            <a:r>
              <a:rPr lang="fr-BE" sz="3600" b="1" dirty="0">
                <a:solidFill>
                  <a:srgbClr val="002060"/>
                </a:solidFill>
                <a:latin typeface="Arial Narrow" panose="020B0606020202030204" pitchFamily="34" charset="0"/>
              </a:rPr>
              <a:t>Développement du programme</a:t>
            </a:r>
            <a:br>
              <a:rPr lang="fr-BE" sz="3600" b="1" dirty="0">
                <a:solidFill>
                  <a:srgbClr val="002060"/>
                </a:solidFill>
                <a:latin typeface="Arial Narrow" panose="020B0606020202030204" pitchFamily="34" charset="0"/>
              </a:rPr>
            </a:br>
            <a:endParaRPr lang="en-CA" sz="3600" b="1" dirty="0">
              <a:solidFill>
                <a:srgbClr val="1B1A5A"/>
              </a:solidFill>
              <a:latin typeface="Arial Narrow" panose="020B0606020202030204" pitchFamily="34" charset="0"/>
              <a:cs typeface="Aharoni" panose="02010803020104030203" pitchFamily="2" charset="-79"/>
            </a:endParaRPr>
          </a:p>
        </p:txBody>
      </p:sp>
      <p:sp>
        <p:nvSpPr>
          <p:cNvPr id="12" name="Content Placeholder 2">
            <a:extLst>
              <a:ext uri="{FF2B5EF4-FFF2-40B4-BE49-F238E27FC236}">
                <a16:creationId xmlns:a16="http://schemas.microsoft.com/office/drawing/2014/main" id="{BA3D864B-4606-4FCC-BD8E-A58C35A5AB22}"/>
              </a:ext>
            </a:extLst>
          </p:cNvPr>
          <p:cNvSpPr txBox="1">
            <a:spLocks/>
          </p:cNvSpPr>
          <p:nvPr/>
        </p:nvSpPr>
        <p:spPr>
          <a:xfrm>
            <a:off x="0" y="1440297"/>
            <a:ext cx="9118636" cy="1411547"/>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indent="-228600">
              <a:lnSpc>
                <a:spcPct val="100000"/>
              </a:lnSpc>
            </a:pPr>
            <a:r>
              <a:rPr lang="fr-CA" altLang="en-US" sz="2800" b="1" kern="0" dirty="0">
                <a:latin typeface="Arial Narrow" pitchFamily="34" charset="0"/>
                <a:sym typeface="Arial Narrow Bold" charset="0"/>
              </a:rPr>
              <a:t>Ce programme a été planifié par le Centre canadien de recherche  en cardiologie , un organisme  universitaire sans but lucratif, afin d’assurer l’intégrité scientifique, l’objectivité et la modération.</a:t>
            </a:r>
            <a:endParaRPr lang="fr-CA" sz="2800" dirty="0">
              <a:latin typeface="Arial Narrow" pitchFamily="34" charset="0"/>
            </a:endParaRPr>
          </a:p>
          <a:p>
            <a:pPr marL="228600" lvl="0" indent="-228600">
              <a:lnSpc>
                <a:spcPct val="100000"/>
              </a:lnSpc>
            </a:pPr>
            <a:endParaRPr lang="en-CA" sz="2800" b="1" dirty="0">
              <a:solidFill>
                <a:schemeClr val="tx1">
                  <a:lumMod val="85000"/>
                  <a:lumOff val="15000"/>
                </a:schemeClr>
              </a:solidFill>
              <a:latin typeface="Arial Narrow" panose="020B0606020202030204" pitchFamily="34" charset="0"/>
              <a:ea typeface="Calibri"/>
              <a:cs typeface="Lato"/>
            </a:endParaRPr>
          </a:p>
        </p:txBody>
      </p:sp>
      <p:sp>
        <p:nvSpPr>
          <p:cNvPr id="13" name="Rectangle 12">
            <a:extLst>
              <a:ext uri="{FF2B5EF4-FFF2-40B4-BE49-F238E27FC236}">
                <a16:creationId xmlns:a16="http://schemas.microsoft.com/office/drawing/2014/main" id="{B0DB2E30-C0BB-43B5-B292-12F38FC4E22C}"/>
              </a:ext>
            </a:extLst>
          </p:cNvPr>
          <p:cNvSpPr/>
          <p:nvPr/>
        </p:nvSpPr>
        <p:spPr>
          <a:xfrm>
            <a:off x="0" y="5072972"/>
            <a:ext cx="9144000" cy="584775"/>
          </a:xfrm>
          <a:prstGeom prst="rect">
            <a:avLst/>
          </a:prstGeom>
        </p:spPr>
        <p:txBody>
          <a:bodyPr wrap="square">
            <a:spAutoFit/>
          </a:bodyPr>
          <a:lstStyle/>
          <a:p>
            <a:pPr algn="ctr"/>
            <a:r>
              <a:rPr lang="fr-BE" sz="1600" b="1" dirty="0">
                <a:solidFill>
                  <a:srgbClr val="002060"/>
                </a:solidFill>
                <a:latin typeface="Arial Narrow" pitchFamily="34" charset="0"/>
              </a:rPr>
              <a:t>Ce programme a bénéficié d’une subvention à l’éducation et d’un soutien non financier </a:t>
            </a:r>
          </a:p>
          <a:p>
            <a:pPr algn="ctr"/>
            <a:r>
              <a:rPr lang="fr-BE" sz="1600" b="1" dirty="0">
                <a:solidFill>
                  <a:srgbClr val="002060"/>
                </a:solidFill>
                <a:latin typeface="Arial Narrow" pitchFamily="34" charset="0"/>
              </a:rPr>
              <a:t>de </a:t>
            </a:r>
            <a:r>
              <a:rPr lang="en-CA" sz="1600" b="1" dirty="0">
                <a:solidFill>
                  <a:srgbClr val="183059"/>
                </a:solidFill>
                <a:latin typeface="Arial Narrow" panose="020B0606020202030204" pitchFamily="34" charset="0"/>
                <a:cs typeface="Lato"/>
              </a:rPr>
              <a:t>BMS et de Pfizer Alliance Canada</a:t>
            </a:r>
          </a:p>
        </p:txBody>
      </p:sp>
      <p:pic>
        <p:nvPicPr>
          <p:cNvPr id="14" name="Picture 13" descr="CHRC logo_with text.psd">
            <a:extLst>
              <a:ext uri="{FF2B5EF4-FFF2-40B4-BE49-F238E27FC236}">
                <a16:creationId xmlns:a16="http://schemas.microsoft.com/office/drawing/2014/main" id="{5EB97257-5161-4738-943F-9A1403500FC2}"/>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3391262" y="3117835"/>
            <a:ext cx="2336112" cy="1492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4E92DA43-5712-40E9-AFDC-2C1062C78C6F" descr="7646DFF2-B812-4635-AA57-5171E34E5A45@chrc">
            <a:extLst>
              <a:ext uri="{FF2B5EF4-FFF2-40B4-BE49-F238E27FC236}">
                <a16:creationId xmlns:a16="http://schemas.microsoft.com/office/drawing/2014/main" id="{D2467289-E482-45A9-A3B2-9CA7FD7F56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75497" y="126338"/>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4549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646331"/>
          </a:xfrm>
          <a:prstGeom prst="rect">
            <a:avLst/>
          </a:prstGeom>
          <a:noFill/>
        </p:spPr>
        <p:txBody>
          <a:bodyPr wrap="square">
            <a:spAutoFit/>
          </a:bodyPr>
          <a:lstStyle/>
          <a:p>
            <a:pPr lvl="0">
              <a:defRPr/>
            </a:pPr>
            <a:r>
              <a:rPr lang="fr-CA" sz="3600" b="1" dirty="0">
                <a:solidFill>
                  <a:srgbClr val="1B1A5A"/>
                </a:solidFill>
                <a:latin typeface="Arial Narrow" panose="020B0606020202030204" pitchFamily="34" charset="0"/>
                <a:cs typeface="Aharoni" panose="02010803020104030203" pitchFamily="2" charset="-79"/>
              </a:rPr>
              <a:t>Comité directeur</a:t>
            </a:r>
          </a:p>
        </p:txBody>
      </p:sp>
      <p:sp>
        <p:nvSpPr>
          <p:cNvPr id="10" name="Subtitle 2">
            <a:extLst>
              <a:ext uri="{FF2B5EF4-FFF2-40B4-BE49-F238E27FC236}">
                <a16:creationId xmlns:a16="http://schemas.microsoft.com/office/drawing/2014/main" id="{C11AAC30-43C8-4028-B912-5DF5570398DF}"/>
              </a:ext>
            </a:extLst>
          </p:cNvPr>
          <p:cNvSpPr txBox="1">
            <a:spLocks/>
          </p:cNvSpPr>
          <p:nvPr/>
        </p:nvSpPr>
        <p:spPr>
          <a:xfrm>
            <a:off x="4851400" y="1327609"/>
            <a:ext cx="2332613" cy="5555791"/>
          </a:xfrm>
          <a:prstGeom prst="rect">
            <a:avLst/>
          </a:prstGeom>
        </p:spPr>
        <p:txBody>
          <a:bodyPr vert="horz" lIns="91440" tIns="45720" rIns="91440" bIns="45720" rtlCol="0">
            <a:noAutofit/>
          </a:bodyPr>
          <a:lstStyle/>
          <a:p>
            <a:r>
              <a:rPr lang="fr-CA" sz="1200" b="1" dirty="0">
                <a:solidFill>
                  <a:srgbClr val="1B1A5A"/>
                </a:solidFill>
                <a:latin typeface="Arial Narrow" pitchFamily="34" charset="0"/>
              </a:rPr>
              <a:t>Sylvain </a:t>
            </a:r>
            <a:r>
              <a:rPr lang="fr-CA" sz="1200" b="1" dirty="0" err="1">
                <a:solidFill>
                  <a:srgbClr val="1B1A5A"/>
                </a:solidFill>
                <a:latin typeface="Arial Narrow" pitchFamily="34" charset="0"/>
              </a:rPr>
              <a:t>Lanthier</a:t>
            </a:r>
            <a:r>
              <a:rPr lang="fr-CA" sz="1200" b="1" dirty="0">
                <a:solidFill>
                  <a:srgbClr val="1B1A5A"/>
                </a:solidFill>
                <a:latin typeface="Arial Narrow" pitchFamily="34" charset="0"/>
              </a:rPr>
              <a:t>, M.D.</a:t>
            </a:r>
            <a:br>
              <a:rPr lang="fr-CA" sz="1200" b="1" dirty="0">
                <a:latin typeface="Arial Narrow" pitchFamily="34" charset="0"/>
              </a:rPr>
            </a:br>
            <a:r>
              <a:rPr lang="fr-CA" sz="1200" dirty="0">
                <a:latin typeface="Arial Narrow" pitchFamily="34" charset="0"/>
              </a:rPr>
              <a:t>Neurologue</a:t>
            </a:r>
          </a:p>
          <a:p>
            <a:r>
              <a:rPr lang="fr-CA" sz="1200" dirty="0">
                <a:latin typeface="Arial Narrow" pitchFamily="34" charset="0"/>
              </a:rPr>
              <a:t>Programme neuro-vasculaire, CHUM</a:t>
            </a:r>
          </a:p>
          <a:p>
            <a:r>
              <a:rPr lang="fr-CA" sz="1200" dirty="0">
                <a:latin typeface="Arial Narrow" pitchFamily="34" charset="0"/>
              </a:rPr>
              <a:t>Professeur agrégé, Université de Montréal</a:t>
            </a:r>
          </a:p>
          <a:p>
            <a:r>
              <a:rPr lang="fr-CA" sz="1200" dirty="0">
                <a:latin typeface="Arial Narrow" pitchFamily="34" charset="0"/>
              </a:rPr>
              <a:t>Montréal, Québec</a:t>
            </a:r>
          </a:p>
          <a:p>
            <a:endParaRPr lang="fr-CA" sz="1200" dirty="0">
              <a:latin typeface="Arial Narrow" panose="020B0606020202030204" pitchFamily="34" charset="0"/>
              <a:cs typeface="Lato"/>
            </a:endParaRPr>
          </a:p>
          <a:p>
            <a:r>
              <a:rPr lang="fr-CA" sz="1200" b="1" dirty="0">
                <a:solidFill>
                  <a:srgbClr val="1B1A5A"/>
                </a:solidFill>
                <a:latin typeface="Arial Narrow" panose="020B0606020202030204" pitchFamily="34" charset="0"/>
                <a:cs typeface="Lato"/>
              </a:rPr>
              <a:t>John K. Marshall, M.D. </a:t>
            </a:r>
          </a:p>
          <a:p>
            <a:r>
              <a:rPr lang="fr-CA" sz="1200" dirty="0">
                <a:latin typeface="Arial Narrow" panose="020B0606020202030204" pitchFamily="34" charset="0"/>
                <a:cs typeface="Lato"/>
              </a:rPr>
              <a:t>Professeur de médecine et Directeur de la Division de gastro-entérologie</a:t>
            </a:r>
          </a:p>
          <a:p>
            <a:r>
              <a:rPr lang="fr-CA" sz="1200" dirty="0">
                <a:latin typeface="Arial Narrow" panose="020B0606020202030204" pitchFamily="34" charset="0"/>
                <a:cs typeface="Lato"/>
              </a:rPr>
              <a:t>Université McMaster </a:t>
            </a:r>
          </a:p>
          <a:p>
            <a:r>
              <a:rPr lang="fr-CA" sz="1200" dirty="0">
                <a:latin typeface="Arial Narrow" panose="020B0606020202030204" pitchFamily="34" charset="0"/>
                <a:cs typeface="Lato"/>
              </a:rPr>
              <a:t>Hamilton, Ontario</a:t>
            </a:r>
          </a:p>
          <a:p>
            <a:endParaRPr lang="fr-CA" sz="1200" dirty="0">
              <a:latin typeface="Arial Narrow" panose="020B0606020202030204" pitchFamily="34" charset="0"/>
              <a:cs typeface="Lato"/>
            </a:endParaRPr>
          </a:p>
          <a:p>
            <a:r>
              <a:rPr lang="fr-CA" sz="1200" b="1" dirty="0">
                <a:solidFill>
                  <a:srgbClr val="1B1A5A"/>
                </a:solidFill>
                <a:latin typeface="Arial Narrow" pitchFamily="34" charset="0"/>
              </a:rPr>
              <a:t>L. Brent Mitchell, M.D.</a:t>
            </a:r>
            <a:br>
              <a:rPr lang="fr-CA" sz="1200" b="1" dirty="0">
                <a:latin typeface="Arial Narrow" pitchFamily="34" charset="0"/>
              </a:rPr>
            </a:br>
            <a:r>
              <a:rPr lang="fr-CA" sz="1200" dirty="0">
                <a:latin typeface="Arial Narrow" pitchFamily="34" charset="0"/>
              </a:rPr>
              <a:t>Cardiologue - </a:t>
            </a:r>
            <a:r>
              <a:rPr lang="fr-CA" sz="1200" dirty="0" err="1">
                <a:latin typeface="Arial Narrow" pitchFamily="34" charset="0"/>
              </a:rPr>
              <a:t>Électrophysiologiste</a:t>
            </a:r>
            <a:br>
              <a:rPr lang="fr-CA" sz="1200" dirty="0">
                <a:latin typeface="Arial Narrow" pitchFamily="34" charset="0"/>
              </a:rPr>
            </a:br>
            <a:r>
              <a:rPr lang="fr-CA" sz="1200" dirty="0">
                <a:latin typeface="Arial Narrow" pitchFamily="34" charset="0"/>
              </a:rPr>
              <a:t>Professeur, Département des sciences cardiaques</a:t>
            </a:r>
          </a:p>
          <a:p>
            <a:r>
              <a:rPr lang="fr-CA" sz="1200" dirty="0" err="1">
                <a:latin typeface="Arial Narrow" pitchFamily="34" charset="0"/>
              </a:rPr>
              <a:t>Libin</a:t>
            </a:r>
            <a:r>
              <a:rPr lang="fr-CA" sz="1200" dirty="0">
                <a:latin typeface="Arial Narrow" pitchFamily="34" charset="0"/>
              </a:rPr>
              <a:t> </a:t>
            </a:r>
            <a:r>
              <a:rPr lang="fr-CA" sz="1200" dirty="0" err="1">
                <a:latin typeface="Arial Narrow" pitchFamily="34" charset="0"/>
              </a:rPr>
              <a:t>Cardiovascular</a:t>
            </a:r>
            <a:r>
              <a:rPr lang="fr-CA" sz="1200" dirty="0">
                <a:latin typeface="Arial Narrow" pitchFamily="34" charset="0"/>
              </a:rPr>
              <a:t> Institute of Alberta</a:t>
            </a:r>
          </a:p>
          <a:p>
            <a:r>
              <a:rPr lang="fr-CA" sz="1200" dirty="0">
                <a:latin typeface="Arial Narrow" pitchFamily="34" charset="0"/>
              </a:rPr>
              <a:t>Université de Calgary</a:t>
            </a:r>
            <a:br>
              <a:rPr lang="fr-CA" sz="1200" dirty="0">
                <a:latin typeface="Arial Narrow" pitchFamily="34" charset="0"/>
              </a:rPr>
            </a:br>
            <a:r>
              <a:rPr lang="fr-CA" sz="1200" dirty="0" err="1">
                <a:latin typeface="Arial Narrow" pitchFamily="34" charset="0"/>
              </a:rPr>
              <a:t>Calgary</a:t>
            </a:r>
            <a:r>
              <a:rPr lang="fr-CA" sz="1200" dirty="0">
                <a:latin typeface="Arial Narrow" pitchFamily="34" charset="0"/>
              </a:rPr>
              <a:t>, Alberta</a:t>
            </a:r>
          </a:p>
        </p:txBody>
      </p:sp>
      <p:sp>
        <p:nvSpPr>
          <p:cNvPr id="11" name="Subtitle 2">
            <a:extLst>
              <a:ext uri="{FF2B5EF4-FFF2-40B4-BE49-F238E27FC236}">
                <a16:creationId xmlns:a16="http://schemas.microsoft.com/office/drawing/2014/main" id="{650E037E-21CA-4CD7-8A84-CC2A5F36B838}"/>
              </a:ext>
            </a:extLst>
          </p:cNvPr>
          <p:cNvSpPr txBox="1">
            <a:spLocks/>
          </p:cNvSpPr>
          <p:nvPr/>
        </p:nvSpPr>
        <p:spPr>
          <a:xfrm>
            <a:off x="7072864" y="1293591"/>
            <a:ext cx="1824638" cy="4455267"/>
          </a:xfrm>
          <a:prstGeom prst="rect">
            <a:avLst/>
          </a:prstGeom>
        </p:spPr>
        <p:txBody>
          <a:bodyPr vert="horz" lIns="91440" tIns="45720" rIns="91440" bIns="45720" rtlCol="0">
            <a:noAutofit/>
          </a:bodyPr>
          <a:lstStyle/>
          <a:p>
            <a:pPr defTabSz="914400"/>
            <a:r>
              <a:rPr lang="fr-CA" sz="1200" b="1" dirty="0">
                <a:solidFill>
                  <a:srgbClr val="002060"/>
                </a:solidFill>
                <a:latin typeface="Arial Narrow" panose="020B0606020202030204" pitchFamily="34" charset="0"/>
                <a:cs typeface="Lato"/>
              </a:rPr>
              <a:t>Daniel </a:t>
            </a:r>
            <a:r>
              <a:rPr lang="fr-CA" sz="1200" b="1" dirty="0" err="1">
                <a:solidFill>
                  <a:srgbClr val="002060"/>
                </a:solidFill>
                <a:latin typeface="Arial Narrow" panose="020B0606020202030204" pitchFamily="34" charset="0"/>
                <a:cs typeface="Lato"/>
              </a:rPr>
              <a:t>Ngui</a:t>
            </a:r>
            <a:r>
              <a:rPr lang="fr-CA" sz="1200" b="1" dirty="0">
                <a:solidFill>
                  <a:srgbClr val="002060"/>
                </a:solidFill>
                <a:latin typeface="Arial Narrow" panose="020B0606020202030204" pitchFamily="34" charset="0"/>
                <a:cs typeface="Lato"/>
              </a:rPr>
              <a:t>, M.D.</a:t>
            </a:r>
            <a:endParaRPr lang="fr-CA" sz="1200" dirty="0">
              <a:solidFill>
                <a:srgbClr val="002060"/>
              </a:solidFill>
              <a:latin typeface="Arial Narrow" panose="020B0606020202030204" pitchFamily="34" charset="0"/>
              <a:cs typeface="Lato"/>
            </a:endParaRPr>
          </a:p>
          <a:p>
            <a:pPr defTabSz="914400"/>
            <a:r>
              <a:rPr lang="fr-CA" sz="1200" dirty="0">
                <a:solidFill>
                  <a:prstClr val="black"/>
                </a:solidFill>
                <a:latin typeface="Arial Narrow" panose="020B0606020202030204" pitchFamily="34" charset="0"/>
                <a:cs typeface="Lato"/>
              </a:rPr>
              <a:t>Médecin de famille</a:t>
            </a:r>
            <a:br>
              <a:rPr lang="fr-CA" sz="1200" dirty="0">
                <a:solidFill>
                  <a:prstClr val="black"/>
                </a:solidFill>
                <a:latin typeface="Arial Narrow" panose="020B0606020202030204" pitchFamily="34" charset="0"/>
                <a:cs typeface="Lato"/>
              </a:rPr>
            </a:br>
            <a:r>
              <a:rPr lang="fr-CA" sz="1200" dirty="0">
                <a:solidFill>
                  <a:prstClr val="black"/>
                </a:solidFill>
                <a:latin typeface="Arial Narrow" panose="020B0606020202030204" pitchFamily="34" charset="0"/>
                <a:cs typeface="Lato"/>
              </a:rPr>
              <a:t>Chef clinique, Fraser Street </a:t>
            </a:r>
            <a:r>
              <a:rPr lang="fr-CA" sz="1200" dirty="0" err="1">
                <a:solidFill>
                  <a:prstClr val="black"/>
                </a:solidFill>
                <a:latin typeface="Arial Narrow" panose="020B0606020202030204" pitchFamily="34" charset="0"/>
                <a:cs typeface="Lato"/>
              </a:rPr>
              <a:t>Medical</a:t>
            </a:r>
            <a:r>
              <a:rPr lang="fr-CA" sz="1200" dirty="0">
                <a:solidFill>
                  <a:prstClr val="black"/>
                </a:solidFill>
                <a:latin typeface="Arial Narrow" panose="020B0606020202030204" pitchFamily="34" charset="0"/>
                <a:cs typeface="Lato"/>
              </a:rPr>
              <a:t> </a:t>
            </a:r>
          </a:p>
          <a:p>
            <a:pPr defTabSz="914400"/>
            <a:r>
              <a:rPr lang="fr-CA" sz="1200" dirty="0">
                <a:solidFill>
                  <a:prstClr val="black"/>
                </a:solidFill>
                <a:latin typeface="Arial Narrow" panose="020B0606020202030204" pitchFamily="34" charset="0"/>
                <a:cs typeface="Lato"/>
              </a:rPr>
              <a:t>Professeur agrégé de clinique</a:t>
            </a:r>
          </a:p>
          <a:p>
            <a:pPr defTabSz="914400"/>
            <a:r>
              <a:rPr lang="fr-CA" sz="1200" dirty="0">
                <a:solidFill>
                  <a:prstClr val="black"/>
                </a:solidFill>
                <a:latin typeface="Arial Narrow" panose="020B0606020202030204" pitchFamily="34" charset="0"/>
                <a:cs typeface="Lato"/>
              </a:rPr>
              <a:t>Département de médecine familiale de l’Université de C.-B.</a:t>
            </a:r>
            <a:br>
              <a:rPr lang="fr-CA" sz="1200" dirty="0">
                <a:solidFill>
                  <a:prstClr val="black"/>
                </a:solidFill>
                <a:latin typeface="Arial Narrow" panose="020B0606020202030204" pitchFamily="34" charset="0"/>
                <a:cs typeface="Lato"/>
              </a:rPr>
            </a:br>
            <a:r>
              <a:rPr lang="fr-CA" sz="1200" dirty="0">
                <a:solidFill>
                  <a:prstClr val="black"/>
                </a:solidFill>
                <a:latin typeface="Arial Narrow" panose="020B0606020202030204" pitchFamily="34" charset="0"/>
                <a:cs typeface="Lato"/>
              </a:rPr>
              <a:t>Vancouver, Colombie-Britannique</a:t>
            </a:r>
          </a:p>
          <a:p>
            <a:r>
              <a:rPr lang="fr-CA" sz="1200" dirty="0">
                <a:latin typeface="Arial Narrow" panose="020B0606020202030204" pitchFamily="34" charset="0"/>
                <a:cs typeface="Lato"/>
              </a:rPr>
              <a:t> </a:t>
            </a:r>
          </a:p>
          <a:p>
            <a:r>
              <a:rPr lang="fr-CA" sz="1200" b="1" dirty="0">
                <a:solidFill>
                  <a:srgbClr val="1B1A5A"/>
                </a:solidFill>
                <a:latin typeface="Arial Narrow" panose="020B0606020202030204" pitchFamily="34" charset="0"/>
                <a:cs typeface="Lato"/>
              </a:rPr>
              <a:t>Isabelle </a:t>
            </a:r>
            <a:r>
              <a:rPr lang="fr-CA" sz="1200" b="1" dirty="0" err="1">
                <a:solidFill>
                  <a:srgbClr val="1B1A5A"/>
                </a:solidFill>
                <a:latin typeface="Arial Narrow" panose="020B0606020202030204" pitchFamily="34" charset="0"/>
                <a:cs typeface="Lato"/>
              </a:rPr>
              <a:t>Noiseux</a:t>
            </a:r>
            <a:r>
              <a:rPr lang="fr-CA" sz="1200" b="1" dirty="0">
                <a:solidFill>
                  <a:srgbClr val="1B1A5A"/>
                </a:solidFill>
                <a:latin typeface="Arial Narrow" panose="020B0606020202030204" pitchFamily="34" charset="0"/>
                <a:cs typeface="Lato"/>
              </a:rPr>
              <a:t>, M.D.</a:t>
            </a:r>
          </a:p>
          <a:p>
            <a:r>
              <a:rPr lang="fr-CA" sz="1200" dirty="0">
                <a:latin typeface="Arial Narrow" panose="020B0606020202030204" pitchFamily="34" charset="0"/>
                <a:cs typeface="Lato"/>
              </a:rPr>
              <a:t>Directrice adjointe à la direction de la formation professionnelle</a:t>
            </a:r>
          </a:p>
          <a:p>
            <a:r>
              <a:rPr lang="fr-CA" sz="1200" dirty="0">
                <a:latin typeface="Arial Narrow" panose="020B0606020202030204" pitchFamily="34" charset="0"/>
                <a:cs typeface="Lato"/>
              </a:rPr>
              <a:t>FMOQ</a:t>
            </a:r>
          </a:p>
          <a:p>
            <a:endParaRPr lang="fr-CA" sz="1200" dirty="0">
              <a:latin typeface="Arial Narrow" panose="020B0606020202030204" pitchFamily="34" charset="0"/>
              <a:cs typeface="Lato"/>
            </a:endParaRPr>
          </a:p>
          <a:p>
            <a:r>
              <a:rPr lang="fr-CA" sz="1200" b="1" dirty="0" err="1">
                <a:solidFill>
                  <a:srgbClr val="1B1A5A"/>
                </a:solidFill>
                <a:latin typeface="Arial Narrow" panose="020B0606020202030204" pitchFamily="34" charset="0"/>
                <a:cs typeface="Lato"/>
              </a:rPr>
              <a:t>Faisal</a:t>
            </a:r>
            <a:r>
              <a:rPr lang="fr-CA" sz="1200" b="1" dirty="0">
                <a:solidFill>
                  <a:srgbClr val="1B1A5A"/>
                </a:solidFill>
                <a:latin typeface="Arial Narrow" panose="020B0606020202030204" pitchFamily="34" charset="0"/>
                <a:cs typeface="Lato"/>
              </a:rPr>
              <a:t> </a:t>
            </a:r>
            <a:r>
              <a:rPr lang="fr-CA" sz="1200" b="1" dirty="0" err="1">
                <a:solidFill>
                  <a:srgbClr val="1B1A5A"/>
                </a:solidFill>
                <a:latin typeface="Arial Narrow" panose="020B0606020202030204" pitchFamily="34" charset="0"/>
                <a:cs typeface="Lato"/>
              </a:rPr>
              <a:t>Rehman</a:t>
            </a:r>
            <a:r>
              <a:rPr lang="fr-CA" sz="1200" b="1" dirty="0">
                <a:solidFill>
                  <a:srgbClr val="1B1A5A"/>
                </a:solidFill>
                <a:latin typeface="Arial Narrow" panose="020B0606020202030204" pitchFamily="34" charset="0"/>
                <a:cs typeface="Lato"/>
              </a:rPr>
              <a:t>, M.D.</a:t>
            </a:r>
            <a:endParaRPr lang="fr-CA" sz="1200" dirty="0">
              <a:latin typeface="Arial Narrow" panose="020B0606020202030204" pitchFamily="34" charset="0"/>
              <a:cs typeface="Lato"/>
            </a:endParaRPr>
          </a:p>
          <a:p>
            <a:r>
              <a:rPr lang="fr-CA" sz="1200" dirty="0">
                <a:latin typeface="Arial Narrow" panose="020B0606020202030204" pitchFamily="34" charset="0"/>
                <a:cs typeface="Lato"/>
              </a:rPr>
              <a:t>Professeur de médecine</a:t>
            </a:r>
          </a:p>
          <a:p>
            <a:r>
              <a:rPr lang="fr-CA" sz="1200" dirty="0">
                <a:latin typeface="Arial Narrow" panose="020B0606020202030204" pitchFamily="34" charset="0"/>
                <a:cs typeface="Lato"/>
              </a:rPr>
              <a:t>École de médecine et de dentisterie </a:t>
            </a:r>
            <a:r>
              <a:rPr lang="fr-CA" sz="1200" dirty="0" err="1">
                <a:latin typeface="Arial Narrow" panose="020B0606020202030204" pitchFamily="34" charset="0"/>
                <a:cs typeface="Lato"/>
              </a:rPr>
              <a:t>Schulich</a:t>
            </a:r>
            <a:endParaRPr lang="fr-CA" sz="1200" dirty="0">
              <a:latin typeface="Arial Narrow" panose="020B0606020202030204" pitchFamily="34" charset="0"/>
              <a:cs typeface="Lato"/>
            </a:endParaRPr>
          </a:p>
          <a:p>
            <a:r>
              <a:rPr lang="fr-CA" sz="1200" dirty="0">
                <a:latin typeface="Arial Narrow" panose="020B0606020202030204" pitchFamily="34" charset="0"/>
                <a:cs typeface="Lato"/>
              </a:rPr>
              <a:t>Université de Western Ontario, Ontario</a:t>
            </a:r>
            <a:r>
              <a:rPr lang="fr-BE" sz="1200" dirty="0">
                <a:latin typeface="Arial Narrow" panose="020B0606020202030204" pitchFamily="34" charset="0"/>
                <a:cs typeface="Lato"/>
              </a:rPr>
              <a:t> </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fr-BE" sz="1200" b="0" i="0" u="none" strike="noStrike" kern="1200" cap="none" spc="0" normalizeH="0" baseline="0" dirty="0">
              <a:ln>
                <a:noFill/>
              </a:ln>
              <a:solidFill>
                <a:schemeClr val="tx1">
                  <a:tint val="75000"/>
                </a:schemeClr>
              </a:solidFill>
              <a:effectLst/>
              <a:uLnTx/>
              <a:uFillTx/>
              <a:latin typeface="Arial Narrow" panose="020B0606020202030204" pitchFamily="34" charset="0"/>
              <a:cs typeface="Lato"/>
            </a:endParaRPr>
          </a:p>
        </p:txBody>
      </p:sp>
      <p:sp>
        <p:nvSpPr>
          <p:cNvPr id="15" name="TextBox 14">
            <a:extLst>
              <a:ext uri="{FF2B5EF4-FFF2-40B4-BE49-F238E27FC236}">
                <a16:creationId xmlns:a16="http://schemas.microsoft.com/office/drawing/2014/main" id="{1823A46D-38B4-4F76-9D77-6EE1BC90EAB4}"/>
              </a:ext>
            </a:extLst>
          </p:cNvPr>
          <p:cNvSpPr txBox="1"/>
          <p:nvPr/>
        </p:nvSpPr>
        <p:spPr>
          <a:xfrm>
            <a:off x="79848" y="1373072"/>
            <a:ext cx="2221464" cy="4893647"/>
          </a:xfrm>
          <a:prstGeom prst="rect">
            <a:avLst/>
          </a:prstGeom>
          <a:noFill/>
        </p:spPr>
        <p:txBody>
          <a:bodyPr wrap="square" rtlCol="0">
            <a:spAutoFit/>
          </a:bodyPr>
          <a:lstStyle/>
          <a:p>
            <a:r>
              <a:rPr lang="fr-CA" sz="1200" b="1" dirty="0">
                <a:solidFill>
                  <a:srgbClr val="1B1A5A"/>
                </a:solidFill>
                <a:latin typeface="Arial Narrow" pitchFamily="34" charset="0"/>
              </a:rPr>
              <a:t>George Honos, M.D.</a:t>
            </a:r>
            <a:br>
              <a:rPr lang="fr-CA" sz="1200" b="1" dirty="0">
                <a:solidFill>
                  <a:srgbClr val="1B1A5A"/>
                </a:solidFill>
                <a:latin typeface="Arial Narrow" pitchFamily="34" charset="0"/>
              </a:rPr>
            </a:br>
            <a:r>
              <a:rPr lang="fr-CA" sz="1200" b="1" dirty="0">
                <a:solidFill>
                  <a:srgbClr val="1B1A5A"/>
                </a:solidFill>
                <a:latin typeface="Arial Narrow" pitchFamily="34" charset="0"/>
              </a:rPr>
              <a:t>Président du programme Enjeux Cliniques</a:t>
            </a:r>
            <a:br>
              <a:rPr lang="fr-CA" sz="1200" b="1" dirty="0">
                <a:solidFill>
                  <a:srgbClr val="C00000"/>
                </a:solidFill>
                <a:latin typeface="Arial Narrow" pitchFamily="34" charset="0"/>
              </a:rPr>
            </a:br>
            <a:r>
              <a:rPr lang="fr-CA" sz="1200" dirty="0">
                <a:latin typeface="Arial Narrow" pitchFamily="34" charset="0"/>
              </a:rPr>
              <a:t>Cardiologue</a:t>
            </a:r>
            <a:br>
              <a:rPr lang="fr-CA" sz="1200" dirty="0">
                <a:latin typeface="Arial Narrow" pitchFamily="34" charset="0"/>
              </a:rPr>
            </a:br>
            <a:r>
              <a:rPr lang="fr-CA" sz="1200" dirty="0">
                <a:latin typeface="Arial Narrow" pitchFamily="34" charset="0"/>
              </a:rPr>
              <a:t>Directeur médical du regroupement</a:t>
            </a:r>
            <a:br>
              <a:rPr lang="fr-CA" sz="1200" dirty="0">
                <a:latin typeface="Arial Narrow" pitchFamily="34" charset="0"/>
              </a:rPr>
            </a:br>
            <a:r>
              <a:rPr lang="fr-CA" sz="1200" dirty="0">
                <a:latin typeface="Arial Narrow" pitchFamily="34" charset="0"/>
              </a:rPr>
              <a:t>clientèle cardiovasculaire, CHUM</a:t>
            </a:r>
            <a:br>
              <a:rPr lang="fr-CA" sz="1200" dirty="0">
                <a:latin typeface="Arial Narrow" pitchFamily="34" charset="0"/>
              </a:rPr>
            </a:br>
            <a:r>
              <a:rPr lang="fr-CA" sz="1200" dirty="0">
                <a:latin typeface="Arial Narrow" pitchFamily="34" charset="0"/>
              </a:rPr>
              <a:t>Professeur agrégé de médecine</a:t>
            </a:r>
            <a:br>
              <a:rPr lang="fr-CA" sz="1200" dirty="0">
                <a:latin typeface="Arial Narrow" pitchFamily="34" charset="0"/>
              </a:rPr>
            </a:br>
            <a:r>
              <a:rPr lang="fr-CA" sz="1200" dirty="0">
                <a:latin typeface="Arial Narrow" pitchFamily="34" charset="0"/>
              </a:rPr>
              <a:t>Université de Montréal</a:t>
            </a:r>
            <a:br>
              <a:rPr lang="fr-CA" sz="1200" dirty="0">
                <a:latin typeface="Arial Narrow" pitchFamily="34" charset="0"/>
              </a:rPr>
            </a:br>
            <a:r>
              <a:rPr lang="fr-CA" sz="1200" dirty="0">
                <a:latin typeface="Arial Narrow" pitchFamily="34" charset="0"/>
              </a:rPr>
              <a:t>Montréal, Québec</a:t>
            </a:r>
          </a:p>
          <a:p>
            <a:r>
              <a:rPr lang="fr-CA" sz="1200" b="1" dirty="0">
                <a:latin typeface="Arial Narrow" pitchFamily="34" charset="0"/>
              </a:rPr>
              <a:t> </a:t>
            </a:r>
            <a:endParaRPr lang="fr-CA" sz="1200" dirty="0">
              <a:latin typeface="Arial Narrow" pitchFamily="34" charset="0"/>
            </a:endParaRPr>
          </a:p>
          <a:p>
            <a:endParaRPr lang="fr-CA" sz="1200" dirty="0">
              <a:latin typeface="Arial Narrow" panose="020B0606020202030204" pitchFamily="34" charset="0"/>
              <a:cs typeface="Lato"/>
            </a:endParaRPr>
          </a:p>
          <a:p>
            <a:r>
              <a:rPr lang="fr-CA" sz="1200" b="1" dirty="0">
                <a:solidFill>
                  <a:srgbClr val="1B1A5A"/>
                </a:solidFill>
                <a:latin typeface="Arial Narrow" panose="020B0606020202030204" pitchFamily="34" charset="0"/>
                <a:cs typeface="Lato"/>
              </a:rPr>
              <a:t>Jacques Bouchard M.D. </a:t>
            </a:r>
          </a:p>
          <a:p>
            <a:r>
              <a:rPr lang="fr-CA" sz="1200" dirty="0">
                <a:latin typeface="Arial Narrow" panose="020B0606020202030204" pitchFamily="34" charset="0"/>
                <a:cs typeface="Lato"/>
              </a:rPr>
              <a:t>Professeur agrégé de médecine clinique </a:t>
            </a:r>
          </a:p>
          <a:p>
            <a:r>
              <a:rPr lang="fr-CA" sz="1200" dirty="0">
                <a:latin typeface="Arial Narrow" panose="020B0606020202030204" pitchFamily="34" charset="0"/>
                <a:cs typeface="Lato"/>
              </a:rPr>
              <a:t>Université Laval , Québec </a:t>
            </a:r>
          </a:p>
          <a:p>
            <a:r>
              <a:rPr lang="fr-CA" sz="1200" dirty="0">
                <a:latin typeface="Arial Narrow" panose="020B0606020202030204" pitchFamily="34" charset="0"/>
                <a:cs typeface="Lato"/>
              </a:rPr>
              <a:t>Chef, département de médecine </a:t>
            </a:r>
          </a:p>
          <a:p>
            <a:r>
              <a:rPr lang="fr-CA" sz="1200" dirty="0">
                <a:latin typeface="Arial Narrow" panose="020B0606020202030204" pitchFamily="34" charset="0"/>
                <a:cs typeface="Lato"/>
              </a:rPr>
              <a:t>Hôpital de la Malbaie . Québec</a:t>
            </a:r>
          </a:p>
          <a:p>
            <a:endParaRPr lang="fr-CA" sz="1200" dirty="0">
              <a:latin typeface="Arial Narrow" panose="020B0606020202030204" pitchFamily="34" charset="0"/>
              <a:cs typeface="Lato"/>
            </a:endParaRPr>
          </a:p>
          <a:p>
            <a:r>
              <a:rPr lang="fr-CA" sz="1200" b="1" dirty="0">
                <a:solidFill>
                  <a:srgbClr val="1B1A5A"/>
                </a:solidFill>
                <a:latin typeface="Arial Narrow" pitchFamily="34" charset="0"/>
              </a:rPr>
              <a:t>Paul Dorian, M.D.</a:t>
            </a:r>
            <a:br>
              <a:rPr lang="fr-CA" sz="1200" dirty="0">
                <a:latin typeface="Arial Narrow" pitchFamily="34" charset="0"/>
              </a:rPr>
            </a:br>
            <a:r>
              <a:rPr lang="fr-CA" sz="1200" dirty="0">
                <a:latin typeface="Arial Narrow" pitchFamily="34" charset="0"/>
              </a:rPr>
              <a:t>Cardiologue</a:t>
            </a:r>
            <a:br>
              <a:rPr lang="fr-CA" sz="1200" dirty="0">
                <a:latin typeface="Arial Narrow" pitchFamily="34" charset="0"/>
              </a:rPr>
            </a:br>
            <a:r>
              <a:rPr lang="fr-CA" sz="1200" dirty="0">
                <a:latin typeface="Arial Narrow" pitchFamily="34" charset="0"/>
              </a:rPr>
              <a:t>Directeur, Division de cardiologie</a:t>
            </a:r>
            <a:br>
              <a:rPr lang="fr-CA" sz="1200" dirty="0">
                <a:latin typeface="Arial Narrow" pitchFamily="34" charset="0"/>
              </a:rPr>
            </a:br>
            <a:r>
              <a:rPr lang="fr-CA" sz="1200" dirty="0">
                <a:latin typeface="Arial Narrow" pitchFamily="34" charset="0"/>
              </a:rPr>
              <a:t>Professeur de médecine</a:t>
            </a:r>
            <a:br>
              <a:rPr lang="fr-CA" sz="1200" dirty="0">
                <a:latin typeface="Arial Narrow" pitchFamily="34" charset="0"/>
              </a:rPr>
            </a:br>
            <a:r>
              <a:rPr lang="fr-CA" sz="1200" dirty="0">
                <a:latin typeface="Arial Narrow" pitchFamily="34" charset="0"/>
              </a:rPr>
              <a:t>Hôpital St. Michael</a:t>
            </a:r>
            <a:br>
              <a:rPr lang="fr-CA" sz="1200" dirty="0">
                <a:latin typeface="Arial Narrow" pitchFamily="34" charset="0"/>
              </a:rPr>
            </a:br>
            <a:r>
              <a:rPr lang="fr-CA" sz="1200" dirty="0">
                <a:latin typeface="Arial Narrow" pitchFamily="34" charset="0"/>
              </a:rPr>
              <a:t>Université de Toronto</a:t>
            </a:r>
            <a:br>
              <a:rPr lang="fr-CA" sz="1200" dirty="0">
                <a:latin typeface="Arial Narrow" pitchFamily="34" charset="0"/>
              </a:rPr>
            </a:br>
            <a:r>
              <a:rPr lang="fr-CA" sz="1200" dirty="0" err="1">
                <a:latin typeface="Arial Narrow" pitchFamily="34" charset="0"/>
              </a:rPr>
              <a:t>Toronto</a:t>
            </a:r>
            <a:r>
              <a:rPr lang="fr-CA" sz="1200" dirty="0">
                <a:latin typeface="Arial Narrow" pitchFamily="34" charset="0"/>
              </a:rPr>
              <a:t>, Ontario</a:t>
            </a:r>
            <a:endParaRPr lang="fr-CA" sz="1200" dirty="0">
              <a:latin typeface="Arial Narrow" panose="020B0606020202030204" pitchFamily="34" charset="0"/>
              <a:cs typeface="Lato"/>
            </a:endParaRPr>
          </a:p>
        </p:txBody>
      </p:sp>
      <p:sp>
        <p:nvSpPr>
          <p:cNvPr id="2" name="Rectangle 1">
            <a:extLst>
              <a:ext uri="{FF2B5EF4-FFF2-40B4-BE49-F238E27FC236}">
                <a16:creationId xmlns:a16="http://schemas.microsoft.com/office/drawing/2014/main" id="{C5ED892F-A270-4C19-812A-112CE7D0941F}"/>
              </a:ext>
            </a:extLst>
          </p:cNvPr>
          <p:cNvSpPr/>
          <p:nvPr/>
        </p:nvSpPr>
        <p:spPr>
          <a:xfrm>
            <a:off x="2301312" y="1361392"/>
            <a:ext cx="2550088" cy="5660011"/>
          </a:xfrm>
          <a:prstGeom prst="rect">
            <a:avLst/>
          </a:prstGeom>
        </p:spPr>
        <p:txBody>
          <a:bodyPr wrap="square">
            <a:spAutoFit/>
          </a:bodyPr>
          <a:lstStyle/>
          <a:p>
            <a:r>
              <a:rPr lang="fr-BE" sz="1200" b="1" dirty="0">
                <a:solidFill>
                  <a:srgbClr val="1B1A5A"/>
                </a:solidFill>
                <a:latin typeface="Arial Narrow" panose="020B0606020202030204" pitchFamily="34" charset="0"/>
                <a:cs typeface="Lato"/>
              </a:rPr>
              <a:t>Indy (</a:t>
            </a:r>
            <a:r>
              <a:rPr lang="fr-BE" sz="1200" b="1" dirty="0" err="1">
                <a:solidFill>
                  <a:srgbClr val="1B1A5A"/>
                </a:solidFill>
                <a:latin typeface="Arial Narrow" panose="020B0606020202030204" pitchFamily="34" charset="0"/>
                <a:cs typeface="Lato"/>
              </a:rPr>
              <a:t>Indraneel</a:t>
            </a:r>
            <a:r>
              <a:rPr lang="fr-BE" sz="1200" b="1" dirty="0">
                <a:solidFill>
                  <a:srgbClr val="1B1A5A"/>
                </a:solidFill>
                <a:latin typeface="Arial Narrow" panose="020B0606020202030204" pitchFamily="34" charset="0"/>
                <a:cs typeface="Lato"/>
              </a:rPr>
              <a:t>) </a:t>
            </a:r>
            <a:r>
              <a:rPr lang="fr-BE" sz="1200" b="1" dirty="0" err="1">
                <a:solidFill>
                  <a:srgbClr val="1B1A5A"/>
                </a:solidFill>
                <a:latin typeface="Arial Narrow" panose="020B0606020202030204" pitchFamily="34" charset="0"/>
                <a:cs typeface="Lato"/>
              </a:rPr>
              <a:t>Ghosh</a:t>
            </a:r>
            <a:r>
              <a:rPr lang="fr-BE" sz="1200" b="1" dirty="0">
                <a:solidFill>
                  <a:srgbClr val="1B1A5A"/>
                </a:solidFill>
                <a:latin typeface="Arial Narrow" panose="020B0606020202030204" pitchFamily="34" charset="0"/>
                <a:cs typeface="Lato"/>
              </a:rPr>
              <a:t>, M.D.</a:t>
            </a:r>
          </a:p>
          <a:p>
            <a:r>
              <a:rPr lang="fr-BE" sz="1200" dirty="0">
                <a:latin typeface="Arial Narrow" panose="020B0606020202030204" pitchFamily="34" charset="0"/>
                <a:cs typeface="Lato"/>
              </a:rPr>
              <a:t>Professeur de clinique adjoint, Université McMaster </a:t>
            </a:r>
          </a:p>
          <a:p>
            <a:r>
              <a:rPr lang="fr-BE" sz="1200" dirty="0">
                <a:latin typeface="Arial Narrow" panose="020B0606020202030204" pitchFamily="34" charset="0"/>
                <a:cs typeface="Lato"/>
              </a:rPr>
              <a:t>Urgentiste au sein de </a:t>
            </a:r>
            <a:r>
              <a:rPr lang="fr-BE" sz="1200" dirty="0" err="1">
                <a:latin typeface="Arial Narrow" panose="020B0606020202030204" pitchFamily="34" charset="0"/>
                <a:cs typeface="Lato"/>
              </a:rPr>
              <a:t>Trillium</a:t>
            </a:r>
            <a:r>
              <a:rPr lang="fr-BE" sz="1200" dirty="0">
                <a:latin typeface="Arial Narrow" panose="020B0606020202030204" pitchFamily="34" charset="0"/>
                <a:cs typeface="Lato"/>
              </a:rPr>
              <a:t> </a:t>
            </a:r>
            <a:r>
              <a:rPr lang="fr-BE" sz="1200" dirty="0" err="1">
                <a:latin typeface="Arial Narrow" panose="020B0606020202030204" pitchFamily="34" charset="0"/>
                <a:cs typeface="Lato"/>
              </a:rPr>
              <a:t>Health</a:t>
            </a:r>
            <a:r>
              <a:rPr lang="fr-BE" sz="1200" dirty="0">
                <a:latin typeface="Arial Narrow" panose="020B0606020202030204" pitchFamily="34" charset="0"/>
                <a:cs typeface="Lato"/>
              </a:rPr>
              <a:t> </a:t>
            </a:r>
            <a:r>
              <a:rPr lang="fr-BE" sz="1200" dirty="0" err="1">
                <a:latin typeface="Arial Narrow" panose="020B0606020202030204" pitchFamily="34" charset="0"/>
                <a:cs typeface="Lato"/>
              </a:rPr>
              <a:t>Partners</a:t>
            </a:r>
            <a:endParaRPr lang="fr-BE" sz="1200" dirty="0">
              <a:latin typeface="Arial Narrow" panose="020B0606020202030204" pitchFamily="34" charset="0"/>
              <a:cs typeface="Lato"/>
            </a:endParaRPr>
          </a:p>
          <a:p>
            <a:endParaRPr lang="fr-BE" sz="1200" dirty="0">
              <a:latin typeface="Arial Narrow" panose="020B0606020202030204" pitchFamily="34" charset="0"/>
              <a:cs typeface="Lato"/>
            </a:endParaRPr>
          </a:p>
          <a:p>
            <a:pPr defTabSz="914400"/>
            <a:r>
              <a:rPr lang="fr-BE" sz="1200" b="1" dirty="0" err="1">
                <a:solidFill>
                  <a:srgbClr val="002060"/>
                </a:solidFill>
                <a:latin typeface="Arial Narrow" panose="020B0606020202030204" pitchFamily="34" charset="0"/>
                <a:cs typeface="Lato"/>
              </a:rPr>
              <a:t>Shaun</a:t>
            </a:r>
            <a:r>
              <a:rPr lang="fr-BE" sz="1200" b="1" dirty="0">
                <a:solidFill>
                  <a:srgbClr val="002060"/>
                </a:solidFill>
                <a:latin typeface="Arial Narrow" panose="020B0606020202030204" pitchFamily="34" charset="0"/>
                <a:cs typeface="Lato"/>
              </a:rPr>
              <a:t> Goodman, M.D.</a:t>
            </a:r>
          </a:p>
          <a:p>
            <a:pPr defTabSz="914400"/>
            <a:r>
              <a:rPr lang="fr-BE" sz="1200" dirty="0">
                <a:solidFill>
                  <a:prstClr val="black"/>
                </a:solidFill>
                <a:latin typeface="Arial Narrow" panose="020B0606020202030204" pitchFamily="34" charset="0"/>
                <a:cs typeface="Lato"/>
              </a:rPr>
              <a:t>Chef adjoint, Division de cardiologie, Hôpital St. Michael</a:t>
            </a:r>
          </a:p>
          <a:p>
            <a:pPr defTabSz="914400"/>
            <a:r>
              <a:rPr lang="fr-BE" sz="1200" dirty="0">
                <a:solidFill>
                  <a:prstClr val="black"/>
                </a:solidFill>
                <a:latin typeface="Arial Narrow" panose="020B0606020202030204" pitchFamily="34" charset="0"/>
                <a:cs typeface="Lato"/>
              </a:rPr>
              <a:t>Professeur et président, Fondation des maladies du cœur et de l’AVC de l’Ontario (Polo), Département de médecine, Université de Toronto</a:t>
            </a:r>
          </a:p>
          <a:p>
            <a:pPr defTabSz="914400"/>
            <a:r>
              <a:rPr lang="fr-BE" sz="1200" dirty="0">
                <a:solidFill>
                  <a:prstClr val="black"/>
                </a:solidFill>
                <a:latin typeface="Arial Narrow" panose="020B0606020202030204" pitchFamily="34" charset="0"/>
                <a:cs typeface="Lato"/>
              </a:rPr>
              <a:t>Professeur adjoint, Département de médecine, Université d’Alberta</a:t>
            </a:r>
          </a:p>
          <a:p>
            <a:pPr defTabSz="914400"/>
            <a:endParaRPr lang="fr-BE" sz="1200" dirty="0">
              <a:solidFill>
                <a:prstClr val="black"/>
              </a:solidFill>
              <a:latin typeface="Arial Narrow" panose="020B0606020202030204" pitchFamily="34" charset="0"/>
              <a:cs typeface="Lato"/>
            </a:endParaRPr>
          </a:p>
          <a:p>
            <a:r>
              <a:rPr lang="fr-BE" sz="1200" b="1" dirty="0">
                <a:solidFill>
                  <a:srgbClr val="1B1A5A"/>
                </a:solidFill>
                <a:latin typeface="Arial Narrow" pitchFamily="34" charset="0"/>
              </a:rPr>
              <a:t>Jeffrey Habert, M.D. </a:t>
            </a:r>
          </a:p>
          <a:p>
            <a:r>
              <a:rPr lang="fr-BE" sz="1200" dirty="0">
                <a:latin typeface="Arial Narrow" pitchFamily="34" charset="0"/>
              </a:rPr>
              <a:t>Médecin de famille</a:t>
            </a:r>
          </a:p>
          <a:p>
            <a:r>
              <a:rPr lang="fr-BE" sz="1200" dirty="0">
                <a:latin typeface="Arial Narrow" pitchFamily="34" charset="0"/>
              </a:rPr>
              <a:t>Professeur adjoint</a:t>
            </a:r>
          </a:p>
          <a:p>
            <a:r>
              <a:rPr lang="fr-BE" sz="1200" dirty="0">
                <a:latin typeface="Arial Narrow" pitchFamily="34" charset="0"/>
              </a:rPr>
              <a:t>Université de Toronto</a:t>
            </a:r>
          </a:p>
          <a:p>
            <a:r>
              <a:rPr lang="fr-BE" sz="1200" dirty="0">
                <a:latin typeface="Arial Narrow" pitchFamily="34" charset="0"/>
              </a:rPr>
              <a:t>Département de médecine familiale et communautaire </a:t>
            </a:r>
            <a:br>
              <a:rPr lang="fr-BE" sz="1200" dirty="0">
                <a:latin typeface="Arial Narrow" pitchFamily="34" charset="0"/>
              </a:rPr>
            </a:br>
            <a:r>
              <a:rPr lang="fr-BE" sz="1200" dirty="0">
                <a:latin typeface="Arial Narrow" pitchFamily="34" charset="0"/>
              </a:rPr>
              <a:t>Toronto, Ontario</a:t>
            </a:r>
          </a:p>
          <a:p>
            <a:endParaRPr lang="fr-BE" sz="1200" dirty="0">
              <a:latin typeface="Agency FB" pitchFamily="34" charset="0"/>
            </a:endParaRPr>
          </a:p>
          <a:p>
            <a:endParaRPr lang="en-CA" dirty="0">
              <a:latin typeface="Arial Narrow" panose="020B0606020202030204" pitchFamily="34" charset="0"/>
              <a:cs typeface="Lato"/>
            </a:endParaRPr>
          </a:p>
          <a:p>
            <a:pPr>
              <a:lnSpc>
                <a:spcPct val="110000"/>
              </a:lnSpc>
            </a:pPr>
            <a:endParaRPr lang="en-CA" dirty="0">
              <a:latin typeface="Arial Narrow" panose="020B0606020202030204" pitchFamily="34" charset="0"/>
              <a:cs typeface="Lato"/>
            </a:endParaRPr>
          </a:p>
          <a:p>
            <a:pPr>
              <a:lnSpc>
                <a:spcPct val="50000"/>
              </a:lnSpc>
            </a:pPr>
            <a:endParaRPr lang="en-US" dirty="0">
              <a:solidFill>
                <a:srgbClr val="C00000"/>
              </a:solidFill>
              <a:latin typeface="Arial Narrow" panose="020B0606020202030204" pitchFamily="34" charset="0"/>
              <a:cs typeface="Lato"/>
            </a:endParaRPr>
          </a:p>
          <a:p>
            <a:pPr>
              <a:lnSpc>
                <a:spcPct val="50000"/>
              </a:lnSpc>
            </a:pPr>
            <a:endParaRPr lang="en-CA" dirty="0">
              <a:solidFill>
                <a:srgbClr val="C00000"/>
              </a:solidFill>
              <a:latin typeface="Arial Narrow" panose="020B0606020202030204" pitchFamily="34" charset="0"/>
              <a:cs typeface="Lato"/>
            </a:endParaRPr>
          </a:p>
          <a:p>
            <a:endParaRPr lang="en-CA" dirty="0">
              <a:latin typeface="Arial Narrow" panose="020B0606020202030204" pitchFamily="34" charset="0"/>
              <a:cs typeface="Lato"/>
            </a:endParaRPr>
          </a:p>
        </p:txBody>
      </p:sp>
      <p:pic>
        <p:nvPicPr>
          <p:cNvPr id="12" name="4E92DA43-5712-40E9-AFDC-2C1062C78C6F" descr="7646DFF2-B812-4635-AA57-5171E34E5A45@chrc">
            <a:extLst>
              <a:ext uri="{FF2B5EF4-FFF2-40B4-BE49-F238E27FC236}">
                <a16:creationId xmlns:a16="http://schemas.microsoft.com/office/drawing/2014/main" id="{4AAF291B-3BDC-4F9B-9378-DA388B5ADF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5498" y="126338"/>
            <a:ext cx="1377978" cy="78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1492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92A3152-967D-4FF9-BC35-DD3F26C4AAE9}"/>
              </a:ext>
            </a:extLst>
          </p:cNvPr>
          <p:cNvSpPr txBox="1"/>
          <p:nvPr/>
        </p:nvSpPr>
        <p:spPr>
          <a:xfrm>
            <a:off x="0" y="1151083"/>
            <a:ext cx="9144000" cy="5212080"/>
          </a:xfrm>
          <a:prstGeom prst="rect">
            <a:avLst/>
          </a:prstGeom>
          <a:solidFill>
            <a:srgbClr val="19325C"/>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Rectangle 3">
            <a:extLst>
              <a:ext uri="{FF2B5EF4-FFF2-40B4-BE49-F238E27FC236}">
                <a16:creationId xmlns:a16="http://schemas.microsoft.com/office/drawing/2014/main" id="{9B878E3E-03CE-44DE-91BF-54E76C1C3319}"/>
              </a:ext>
            </a:extLst>
          </p:cNvPr>
          <p:cNvSpPr/>
          <p:nvPr/>
        </p:nvSpPr>
        <p:spPr>
          <a:xfrm>
            <a:off x="0" y="6359866"/>
            <a:ext cx="9144000" cy="496736"/>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358439"/>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5359" y="6014103"/>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787219"/>
            <a:ext cx="9144000" cy="1188720"/>
          </a:xfrm>
          <a:prstGeom prst="rect">
            <a:avLst/>
          </a:prstGeom>
          <a:solidFill>
            <a:srgbClr val="254A87"/>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Flowchart: Connector 10">
            <a:extLst>
              <a:ext uri="{FF2B5EF4-FFF2-40B4-BE49-F238E27FC236}">
                <a16:creationId xmlns:a16="http://schemas.microsoft.com/office/drawing/2014/main" id="{F190DD1E-C165-412A-AF16-708C586AF018}"/>
              </a:ext>
            </a:extLst>
          </p:cNvPr>
          <p:cNvSpPr/>
          <p:nvPr/>
        </p:nvSpPr>
        <p:spPr>
          <a:xfrm>
            <a:off x="266854" y="1907191"/>
            <a:ext cx="914400" cy="91440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a:t>
            </a:r>
            <a:endParaRPr kumimoji="0" lang="en-US"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2" name="TextBox 11">
            <a:extLst>
              <a:ext uri="{FF2B5EF4-FFF2-40B4-BE49-F238E27FC236}">
                <a16:creationId xmlns:a16="http://schemas.microsoft.com/office/drawing/2014/main" id="{A5D6CDB6-72D0-4357-8DD8-44672AC991E3}"/>
              </a:ext>
            </a:extLst>
          </p:cNvPr>
          <p:cNvSpPr txBox="1"/>
          <p:nvPr/>
        </p:nvSpPr>
        <p:spPr>
          <a:xfrm>
            <a:off x="1645918" y="1932373"/>
            <a:ext cx="7231228" cy="830997"/>
          </a:xfrm>
          <a:prstGeom prst="rect">
            <a:avLst/>
          </a:prstGeom>
          <a:noFill/>
        </p:spPr>
        <p:txBody>
          <a:bodyPr wrap="square" rtlCol="0">
            <a:spAutoFit/>
          </a:bodyPr>
          <a:lstStyle/>
          <a:p>
            <a:pPr lvl="0"/>
            <a:r>
              <a:rPr lang="en-CA" sz="2400" b="1" dirty="0" err="1">
                <a:solidFill>
                  <a:prstClr val="white"/>
                </a:solidFill>
                <a:latin typeface="Arial Narrow" panose="020B0606020202030204" pitchFamily="34" charset="0"/>
              </a:rPr>
              <a:t>Appliquer</a:t>
            </a:r>
            <a:r>
              <a:rPr lang="en-CA" sz="2400" b="1" dirty="0">
                <a:solidFill>
                  <a:prstClr val="white"/>
                </a:solidFill>
                <a:latin typeface="Arial Narrow" panose="020B0606020202030204" pitchFamily="34" charset="0"/>
              </a:rPr>
              <a:t> </a:t>
            </a:r>
            <a:r>
              <a:rPr lang="en-CA" sz="2400" b="1" dirty="0" err="1">
                <a:solidFill>
                  <a:prstClr val="white"/>
                </a:solidFill>
                <a:latin typeface="Arial Narrow" panose="020B0606020202030204" pitchFamily="34" charset="0"/>
              </a:rPr>
              <a:t>différents</a:t>
            </a:r>
            <a:r>
              <a:rPr lang="en-CA" sz="2400" b="1" dirty="0">
                <a:solidFill>
                  <a:prstClr val="white"/>
                </a:solidFill>
                <a:latin typeface="Arial Narrow" panose="020B0606020202030204" pitchFamily="34" charset="0"/>
              </a:rPr>
              <a:t> </a:t>
            </a:r>
            <a:r>
              <a:rPr lang="en-CA" sz="2400" b="1" dirty="0" err="1">
                <a:solidFill>
                  <a:prstClr val="white"/>
                </a:solidFill>
                <a:latin typeface="Arial Narrow" panose="020B0606020202030204" pitchFamily="34" charset="0"/>
              </a:rPr>
              <a:t>outils</a:t>
            </a:r>
            <a:r>
              <a:rPr lang="en-CA" sz="2400" b="1" dirty="0">
                <a:solidFill>
                  <a:prstClr val="white"/>
                </a:solidFill>
                <a:latin typeface="Arial Narrow" panose="020B0606020202030204" pitchFamily="34" charset="0"/>
              </a:rPr>
              <a:t> de </a:t>
            </a:r>
            <a:r>
              <a:rPr lang="en-CA" sz="2400" b="1" dirty="0" err="1">
                <a:solidFill>
                  <a:prstClr val="white"/>
                </a:solidFill>
                <a:latin typeface="Arial Narrow" panose="020B0606020202030204" pitchFamily="34" charset="0"/>
              </a:rPr>
              <a:t>dépistage</a:t>
            </a:r>
            <a:r>
              <a:rPr lang="en-CA" sz="2400" b="1" dirty="0">
                <a:solidFill>
                  <a:prstClr val="white"/>
                </a:solidFill>
                <a:latin typeface="Arial Narrow" panose="020B0606020202030204" pitchFamily="34" charset="0"/>
              </a:rPr>
              <a:t>  pour </a:t>
            </a:r>
            <a:r>
              <a:rPr lang="en-CA" sz="2400" b="1" dirty="0" err="1">
                <a:solidFill>
                  <a:prstClr val="white"/>
                </a:solidFill>
                <a:latin typeface="Arial Narrow" panose="020B0606020202030204" pitchFamily="34" charset="0"/>
              </a:rPr>
              <a:t>exclure</a:t>
            </a:r>
            <a:r>
              <a:rPr lang="en-CA" sz="2400" b="1" dirty="0">
                <a:solidFill>
                  <a:prstClr val="white"/>
                </a:solidFill>
                <a:latin typeface="Arial Narrow" panose="020B0606020202030204" pitchFamily="34" charset="0"/>
              </a:rPr>
              <a:t> </a:t>
            </a:r>
            <a:r>
              <a:rPr lang="en-CA" sz="2400" b="1" dirty="0" err="1">
                <a:solidFill>
                  <a:prstClr val="white"/>
                </a:solidFill>
                <a:latin typeface="Arial Narrow" panose="020B0606020202030204" pitchFamily="34" charset="0"/>
              </a:rPr>
              <a:t>ou</a:t>
            </a:r>
            <a:r>
              <a:rPr lang="en-CA" sz="2400" b="1" dirty="0">
                <a:solidFill>
                  <a:prstClr val="white"/>
                </a:solidFill>
                <a:latin typeface="Arial Narrow" panose="020B0606020202030204" pitchFamily="34" charset="0"/>
              </a:rPr>
              <a:t> </a:t>
            </a:r>
            <a:r>
              <a:rPr lang="en-CA" sz="2400" b="1" dirty="0" err="1">
                <a:solidFill>
                  <a:prstClr val="white"/>
                </a:solidFill>
                <a:latin typeface="Arial Narrow" panose="020B0606020202030204" pitchFamily="34" charset="0"/>
              </a:rPr>
              <a:t>diagnostiquer</a:t>
            </a:r>
            <a:r>
              <a:rPr lang="en-CA" sz="2400" b="1" dirty="0">
                <a:solidFill>
                  <a:prstClr val="white"/>
                </a:solidFill>
                <a:latin typeface="Arial Narrow" panose="020B0606020202030204" pitchFamily="34" charset="0"/>
              </a:rPr>
              <a:t> la FA </a:t>
            </a:r>
            <a:r>
              <a:rPr lang="en-CA" sz="2400" b="1" dirty="0" err="1">
                <a:solidFill>
                  <a:prstClr val="white"/>
                </a:solidFill>
                <a:latin typeface="Arial Narrow" panose="020B0606020202030204" pitchFamily="34" charset="0"/>
              </a:rPr>
              <a:t>dans</a:t>
            </a:r>
            <a:r>
              <a:rPr lang="en-CA" sz="2400" b="1" dirty="0">
                <a:solidFill>
                  <a:prstClr val="white"/>
                </a:solidFill>
                <a:latin typeface="Arial Narrow" panose="020B0606020202030204" pitchFamily="34" charset="0"/>
              </a:rPr>
              <a:t> le cabinet </a:t>
            </a:r>
            <a:r>
              <a:rPr lang="en-CA" sz="2400" b="1" dirty="0" err="1">
                <a:solidFill>
                  <a:prstClr val="white"/>
                </a:solidFill>
                <a:latin typeface="Arial Narrow" panose="020B0606020202030204" pitchFamily="34" charset="0"/>
              </a:rPr>
              <a:t>médical</a:t>
            </a:r>
            <a:endParaRPr lang="en-CA" sz="2400" b="1" dirty="0">
              <a:solidFill>
                <a:prstClr val="white"/>
              </a:solidFill>
              <a:latin typeface="Arial Narrow" panose="020B0606020202030204" pitchFamily="34" charset="0"/>
            </a:endParaRPr>
          </a:p>
        </p:txBody>
      </p:sp>
      <p:sp>
        <p:nvSpPr>
          <p:cNvPr id="13" name="TextBox 12">
            <a:extLst>
              <a:ext uri="{FF2B5EF4-FFF2-40B4-BE49-F238E27FC236}">
                <a16:creationId xmlns:a16="http://schemas.microsoft.com/office/drawing/2014/main" id="{B3E2E79C-6F84-4E28-8017-986AD1C3AEF8}"/>
              </a:ext>
            </a:extLst>
          </p:cNvPr>
          <p:cNvSpPr txBox="1"/>
          <p:nvPr/>
        </p:nvSpPr>
        <p:spPr>
          <a:xfrm>
            <a:off x="0" y="3256275"/>
            <a:ext cx="9144000" cy="1188720"/>
          </a:xfrm>
          <a:prstGeom prst="rect">
            <a:avLst/>
          </a:prstGeom>
          <a:solidFill>
            <a:srgbClr val="254A87"/>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Flowchart: Connector 13">
            <a:extLst>
              <a:ext uri="{FF2B5EF4-FFF2-40B4-BE49-F238E27FC236}">
                <a16:creationId xmlns:a16="http://schemas.microsoft.com/office/drawing/2014/main" id="{5DEBD901-B2F7-4756-9A7B-C81C990C7BF4}"/>
              </a:ext>
            </a:extLst>
          </p:cNvPr>
          <p:cNvSpPr/>
          <p:nvPr/>
        </p:nvSpPr>
        <p:spPr>
          <a:xfrm>
            <a:off x="266854" y="3383429"/>
            <a:ext cx="914400" cy="91440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II</a:t>
            </a:r>
            <a:endParaRPr kumimoji="0" lang="en-US"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6" name="TextBox 15">
            <a:extLst>
              <a:ext uri="{FF2B5EF4-FFF2-40B4-BE49-F238E27FC236}">
                <a16:creationId xmlns:a16="http://schemas.microsoft.com/office/drawing/2014/main" id="{BF0CAC9A-DC9D-447A-BAEA-DE6EF6920E15}"/>
              </a:ext>
            </a:extLst>
          </p:cNvPr>
          <p:cNvSpPr txBox="1"/>
          <p:nvPr/>
        </p:nvSpPr>
        <p:spPr>
          <a:xfrm>
            <a:off x="1645918" y="3407654"/>
            <a:ext cx="6993522" cy="830997"/>
          </a:xfrm>
          <a:prstGeom prst="rect">
            <a:avLst/>
          </a:prstGeom>
          <a:noFill/>
        </p:spPr>
        <p:txBody>
          <a:bodyPr wrap="square" rtlCol="0">
            <a:spAutoFit/>
          </a:bodyPr>
          <a:lstStyle/>
          <a:p>
            <a:pPr lvl="0"/>
            <a:r>
              <a:rPr lang="fr-CA" sz="2400" b="1" dirty="0">
                <a:solidFill>
                  <a:prstClr val="white"/>
                </a:solidFill>
                <a:latin typeface="Arial Narrow" panose="020B0606020202030204" pitchFamily="34" charset="0"/>
              </a:rPr>
              <a:t>Décrire la prévalence et les risques de FA </a:t>
            </a:r>
            <a:r>
              <a:rPr lang="fr-CA" sz="2400" b="1" dirty="0" err="1">
                <a:solidFill>
                  <a:prstClr val="white"/>
                </a:solidFill>
                <a:latin typeface="Arial Narrow" panose="020B0606020202030204" pitchFamily="34" charset="0"/>
              </a:rPr>
              <a:t>subclinique</a:t>
            </a:r>
            <a:r>
              <a:rPr lang="fr-CA" sz="2400" b="1" dirty="0">
                <a:solidFill>
                  <a:prstClr val="white"/>
                </a:solidFill>
                <a:latin typeface="Arial Narrow" panose="020B0606020202030204" pitchFamily="34" charset="0"/>
              </a:rPr>
              <a:t> (FASC) et identifier les stratégies de dépistage</a:t>
            </a:r>
          </a:p>
        </p:txBody>
      </p:sp>
      <p:sp>
        <p:nvSpPr>
          <p:cNvPr id="17" name="TextBox 16">
            <a:extLst>
              <a:ext uri="{FF2B5EF4-FFF2-40B4-BE49-F238E27FC236}">
                <a16:creationId xmlns:a16="http://schemas.microsoft.com/office/drawing/2014/main" id="{4BBC86C0-712B-4C83-9A03-958BB38AE88F}"/>
              </a:ext>
            </a:extLst>
          </p:cNvPr>
          <p:cNvSpPr txBox="1"/>
          <p:nvPr/>
        </p:nvSpPr>
        <p:spPr>
          <a:xfrm>
            <a:off x="0" y="4752976"/>
            <a:ext cx="9144000" cy="1188720"/>
          </a:xfrm>
          <a:prstGeom prst="rect">
            <a:avLst/>
          </a:prstGeom>
          <a:solidFill>
            <a:srgbClr val="254A87"/>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 name="Flowchart: Connector 17">
            <a:extLst>
              <a:ext uri="{FF2B5EF4-FFF2-40B4-BE49-F238E27FC236}">
                <a16:creationId xmlns:a16="http://schemas.microsoft.com/office/drawing/2014/main" id="{270C6EDC-9A9B-4AFC-B831-3BDC810AFB50}"/>
              </a:ext>
            </a:extLst>
          </p:cNvPr>
          <p:cNvSpPr/>
          <p:nvPr/>
        </p:nvSpPr>
        <p:spPr>
          <a:xfrm>
            <a:off x="266854" y="4891998"/>
            <a:ext cx="914400" cy="91440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III</a:t>
            </a:r>
            <a:endParaRPr kumimoji="0" lang="en-US"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9" name="TextBox 18">
            <a:extLst>
              <a:ext uri="{FF2B5EF4-FFF2-40B4-BE49-F238E27FC236}">
                <a16:creationId xmlns:a16="http://schemas.microsoft.com/office/drawing/2014/main" id="{A87FB2AC-7EB1-40F9-92BE-9C8AFAB2ECE5}"/>
              </a:ext>
            </a:extLst>
          </p:cNvPr>
          <p:cNvSpPr txBox="1"/>
          <p:nvPr/>
        </p:nvSpPr>
        <p:spPr>
          <a:xfrm>
            <a:off x="1645918" y="4898685"/>
            <a:ext cx="7231228" cy="830997"/>
          </a:xfrm>
          <a:prstGeom prst="rect">
            <a:avLst/>
          </a:prstGeom>
          <a:noFill/>
        </p:spPr>
        <p:txBody>
          <a:bodyPr wrap="square" rtlCol="0">
            <a:spAutoFit/>
          </a:bodyPr>
          <a:lstStyle/>
          <a:p>
            <a:pPr lvl="0"/>
            <a:r>
              <a:rPr lang="fr-CA" sz="2400" b="1" dirty="0">
                <a:solidFill>
                  <a:prstClr val="white"/>
                </a:solidFill>
                <a:latin typeface="Arial Narrow" pitchFamily="34" charset="0"/>
              </a:rPr>
              <a:t>Appliquer des stratégies thérapeutiques appropriées et personnalisées en fonction des caractéristiques du patient</a:t>
            </a:r>
          </a:p>
        </p:txBody>
      </p:sp>
      <p:sp>
        <p:nvSpPr>
          <p:cNvPr id="20" name="Rectangle 19">
            <a:extLst>
              <a:ext uri="{FF2B5EF4-FFF2-40B4-BE49-F238E27FC236}">
                <a16:creationId xmlns:a16="http://schemas.microsoft.com/office/drawing/2014/main" id="{50619B98-8AED-45DA-BE0A-EEA07D586EA7}"/>
              </a:ext>
            </a:extLst>
          </p:cNvPr>
          <p:cNvSpPr/>
          <p:nvPr/>
        </p:nvSpPr>
        <p:spPr>
          <a:xfrm>
            <a:off x="143997" y="86704"/>
            <a:ext cx="8068238" cy="830997"/>
          </a:xfrm>
          <a:prstGeom prst="rect">
            <a:avLst/>
          </a:prstGeom>
          <a:noFill/>
        </p:spPr>
        <p:txBody>
          <a:bodyPr wrap="square">
            <a:spAutoFit/>
          </a:bodyPr>
          <a:lstStyle/>
          <a:p>
            <a:pPr>
              <a:defRPr/>
            </a:pPr>
            <a:r>
              <a:rPr lang="fr-CA" sz="4800" b="1" dirty="0">
                <a:solidFill>
                  <a:srgbClr val="1B1A5A"/>
                </a:solidFill>
                <a:latin typeface="Arial Narrow" pitchFamily="34" charset="0"/>
                <a:cs typeface="Aharoni" panose="02010803020104030203" pitchFamily="2" charset="-79"/>
              </a:rPr>
              <a:t>Objectifs d’apprentissage</a:t>
            </a:r>
            <a:endParaRPr kumimoji="0" lang="en-US" sz="48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endParaRPr>
          </a:p>
        </p:txBody>
      </p:sp>
      <p:sp>
        <p:nvSpPr>
          <p:cNvPr id="21" name="Content Placeholder 2">
            <a:extLst>
              <a:ext uri="{FF2B5EF4-FFF2-40B4-BE49-F238E27FC236}">
                <a16:creationId xmlns:a16="http://schemas.microsoft.com/office/drawing/2014/main" id="{DA3585F1-97F7-4CD0-B289-5F443D94B287}"/>
              </a:ext>
            </a:extLst>
          </p:cNvPr>
          <p:cNvSpPr txBox="1">
            <a:spLocks/>
          </p:cNvSpPr>
          <p:nvPr/>
        </p:nvSpPr>
        <p:spPr>
          <a:xfrm>
            <a:off x="1" y="1227839"/>
            <a:ext cx="9144000" cy="549680"/>
          </a:xfrm>
          <a:prstGeom prst="rect">
            <a:avLst/>
          </a:prstGeom>
        </p:spPr>
        <p:txBody>
          <a:bodyPr vert="horz" lIns="91440" tIns="45720" rIns="91440" bIns="45720" rtlCol="0">
            <a:noAutofit/>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fr-CA" sz="2500" b="1" i="0" u="none" strike="noStrike" kern="1200" cap="none" spc="0" normalizeH="0" baseline="0" noProof="0" dirty="0">
                <a:ln>
                  <a:noFill/>
                </a:ln>
                <a:solidFill>
                  <a:srgbClr val="99DFEB"/>
                </a:solidFill>
                <a:effectLst/>
                <a:uLnTx/>
                <a:uFillTx/>
                <a:latin typeface="Arial Narrow" panose="020B0606020202030204" pitchFamily="34" charset="0"/>
                <a:cs typeface="Lato"/>
              </a:rPr>
              <a:t>Après avoir participé</a:t>
            </a:r>
            <a:r>
              <a:rPr kumimoji="0" lang="fr-CA" sz="2500" b="1" i="0" u="none" strike="noStrike" kern="1200" cap="none" spc="0" normalizeH="0" noProof="0" dirty="0">
                <a:ln>
                  <a:noFill/>
                </a:ln>
                <a:solidFill>
                  <a:srgbClr val="99DFEB"/>
                </a:solidFill>
                <a:effectLst/>
                <a:uLnTx/>
                <a:uFillTx/>
                <a:latin typeface="Arial Narrow" panose="020B0606020202030204" pitchFamily="34" charset="0"/>
                <a:cs typeface="Lato"/>
              </a:rPr>
              <a:t> à cette activité, le participant sera en </a:t>
            </a:r>
            <a:r>
              <a:rPr kumimoji="0" lang="fr-CA" sz="2500" b="1" i="0" u="none" strike="noStrike" kern="1200" cap="none" spc="0" normalizeH="0" noProof="0" dirty="0" err="1">
                <a:ln>
                  <a:noFill/>
                </a:ln>
                <a:solidFill>
                  <a:srgbClr val="99DFEB"/>
                </a:solidFill>
                <a:effectLst/>
                <a:uLnTx/>
                <a:uFillTx/>
                <a:latin typeface="Arial Narrow" panose="020B0606020202030204" pitchFamily="34" charset="0"/>
                <a:cs typeface="Lato"/>
              </a:rPr>
              <a:t>mesur</a:t>
            </a:r>
            <a:r>
              <a:rPr lang="fr-CA" sz="2500" b="1" dirty="0">
                <a:solidFill>
                  <a:srgbClr val="99DFEB"/>
                </a:solidFill>
                <a:latin typeface="Arial Narrow" panose="020B0606020202030204" pitchFamily="34" charset="0"/>
                <a:cs typeface="Lato"/>
              </a:rPr>
              <a:t>e de :</a:t>
            </a:r>
            <a:br>
              <a:rPr kumimoji="0" lang="fr-CA" sz="2600" b="1" i="0" u="none" strike="noStrike" kern="1200" cap="none" spc="0" normalizeH="0" baseline="0" noProof="0" dirty="0">
                <a:ln>
                  <a:noFill/>
                </a:ln>
                <a:solidFill>
                  <a:srgbClr val="99DFEB"/>
                </a:solidFill>
                <a:effectLst/>
                <a:uLnTx/>
                <a:uFillTx/>
                <a:latin typeface="Arial Narrow" panose="020B0606020202030204" pitchFamily="34" charset="0"/>
                <a:cs typeface="Lato"/>
              </a:rPr>
            </a:br>
            <a:endParaRPr kumimoji="0" lang="fr-CA" sz="2600" b="1" i="0" u="none" strike="noStrike" kern="1200" cap="none" spc="0" normalizeH="0" baseline="0" noProof="0" dirty="0">
              <a:ln>
                <a:noFill/>
              </a:ln>
              <a:solidFill>
                <a:srgbClr val="99DFEB"/>
              </a:solidFill>
              <a:effectLst/>
              <a:uLnTx/>
              <a:uFillTx/>
              <a:latin typeface="Arial Narrow" panose="020B0606020202030204" pitchFamily="34" charset="0"/>
              <a:cs typeface="Lato"/>
            </a:endParaRPr>
          </a:p>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CA" sz="2600" b="0" i="0" u="none" strike="noStrike" kern="1200" cap="none" spc="0" normalizeH="0" baseline="0" noProof="0" dirty="0">
              <a:ln>
                <a:noFill/>
              </a:ln>
              <a:solidFill>
                <a:srgbClr val="99DFEB"/>
              </a:solidFill>
              <a:effectLst/>
              <a:uLnTx/>
              <a:uFillTx/>
              <a:latin typeface="Arial Narrow" panose="020B0606020202030204" pitchFamily="34" charset="0"/>
              <a:ea typeface="+mn-ea"/>
              <a:cs typeface="Lato"/>
            </a:endParaRPr>
          </a:p>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kumimoji="0" lang="en-CA" sz="2600" b="0" i="0" u="none" strike="noStrike" kern="1200" cap="none" spc="0" normalizeH="0" baseline="0" noProof="0" dirty="0">
              <a:ln>
                <a:noFill/>
              </a:ln>
              <a:solidFill>
                <a:srgbClr val="99DFEB"/>
              </a:solidFill>
              <a:effectLst/>
              <a:uLnTx/>
              <a:uFillTx/>
              <a:latin typeface="Arial Narrow" panose="020B0606020202030204" pitchFamily="34" charset="0"/>
              <a:ea typeface="+mn-ea"/>
              <a:cs typeface="Lato"/>
            </a:endParaRPr>
          </a:p>
        </p:txBody>
      </p:sp>
      <p:pic>
        <p:nvPicPr>
          <p:cNvPr id="22" name="4E92DA43-5712-40E9-AFDC-2C1062C78C6F" descr="7646DFF2-B812-4635-AA57-5171E34E5A45@chrc">
            <a:extLst>
              <a:ext uri="{FF2B5EF4-FFF2-40B4-BE49-F238E27FC236}">
                <a16:creationId xmlns:a16="http://schemas.microsoft.com/office/drawing/2014/main" id="{F5DAF8B2-96C6-450E-8890-52AA872D74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7188" y="149339"/>
            <a:ext cx="1519958" cy="865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8823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32B2AC5-0C79-4D8A-90FC-8FF74B0ADFFC}"/>
              </a:ext>
            </a:extLst>
          </p:cNvPr>
          <p:cNvSpPr txBox="1"/>
          <p:nvPr/>
        </p:nvSpPr>
        <p:spPr>
          <a:xfrm>
            <a:off x="3314523" y="1321448"/>
            <a:ext cx="5829477" cy="4031873"/>
          </a:xfrm>
          <a:prstGeom prst="rect">
            <a:avLst/>
          </a:prstGeom>
          <a:noFill/>
        </p:spPr>
        <p:txBody>
          <a:bodyPr wrap="square" rtlCol="0">
            <a:spAutoFit/>
          </a:bodyPr>
          <a:lstStyle/>
          <a:p>
            <a:pPr marL="342900" indent="-342900">
              <a:buClr>
                <a:srgbClr val="00B0F0"/>
              </a:buClr>
              <a:buFont typeface="Wingdings" panose="05000000000000000000" pitchFamily="2" charset="2"/>
              <a:buChar char="§"/>
            </a:pPr>
            <a:r>
              <a:rPr lang="fr-CA" sz="3200" b="1" dirty="0">
                <a:latin typeface="Arial Narrow" panose="020B0606020202030204" pitchFamily="34" charset="0"/>
              </a:rPr>
              <a:t>Winnie vous consulte dans votre cabinet médical pour son examen annuel. </a:t>
            </a:r>
          </a:p>
          <a:p>
            <a:pPr>
              <a:buClr>
                <a:srgbClr val="00B0F0"/>
              </a:buClr>
            </a:pPr>
            <a:endParaRPr lang="en-CA" sz="3200" b="1" dirty="0">
              <a:latin typeface="Arial Narrow" panose="020B0606020202030204" pitchFamily="34" charset="0"/>
            </a:endParaRPr>
          </a:p>
          <a:p>
            <a:pPr marL="342900" indent="-342900">
              <a:buClr>
                <a:srgbClr val="00B0F0"/>
              </a:buClr>
              <a:buFont typeface="Wingdings" panose="05000000000000000000" pitchFamily="2" charset="2"/>
              <a:buChar char="§"/>
            </a:pPr>
            <a:r>
              <a:rPr lang="fr-CA" sz="3200" b="1" dirty="0">
                <a:latin typeface="Arial Narrow" panose="020B0606020202030204" pitchFamily="34" charset="0"/>
              </a:rPr>
              <a:t>Elle vous dit qu’elle a ressenti des palpitations il y a environ une semaine, mais qu’elle est actuellement asymptomatique.</a:t>
            </a:r>
          </a:p>
        </p:txBody>
      </p:sp>
      <p:sp>
        <p:nvSpPr>
          <p:cNvPr id="17" name="Rectangle 16">
            <a:extLst>
              <a:ext uri="{FF2B5EF4-FFF2-40B4-BE49-F238E27FC236}">
                <a16:creationId xmlns:a16="http://schemas.microsoft.com/office/drawing/2014/main" id="{583F703E-5F2E-45D6-B071-D3FB233EB843}"/>
              </a:ext>
            </a:extLst>
          </p:cNvPr>
          <p:cNvSpPr/>
          <p:nvPr/>
        </p:nvSpPr>
        <p:spPr>
          <a:xfrm>
            <a:off x="0" y="0"/>
            <a:ext cx="3015513" cy="1754326"/>
          </a:xfrm>
          <a:prstGeom prst="rect">
            <a:avLst/>
          </a:prstGeom>
          <a:noFill/>
        </p:spPr>
        <p:txBody>
          <a:bodyPr wrap="square">
            <a:spAutoFit/>
          </a:bodyPr>
          <a:lstStyle/>
          <a:p>
            <a:pPr>
              <a:defRPr/>
            </a:pPr>
            <a:r>
              <a:rPr lang="en-US" sz="5400" b="1" dirty="0" err="1">
                <a:solidFill>
                  <a:schemeClr val="bg1"/>
                </a:solidFill>
                <a:latin typeface="Arial Narrow" pitchFamily="34" charset="0"/>
              </a:rPr>
              <a:t>Cas</a:t>
            </a:r>
            <a:r>
              <a:rPr lang="en-US" sz="5400" b="1" dirty="0">
                <a:solidFill>
                  <a:schemeClr val="bg1"/>
                </a:solidFill>
                <a:latin typeface="Arial Narrow" pitchFamily="34" charset="0"/>
              </a:rPr>
              <a:t> n</a:t>
            </a:r>
            <a:r>
              <a:rPr lang="fr-FR" sz="5400" b="1" baseline="30000" dirty="0">
                <a:solidFill>
                  <a:schemeClr val="bg1"/>
                </a:solidFill>
                <a:latin typeface="Arial Narrow" pitchFamily="34" charset="0"/>
              </a:rPr>
              <a:t>o</a:t>
            </a:r>
            <a:r>
              <a:rPr lang="en-US" sz="5400" b="1" dirty="0">
                <a:solidFill>
                  <a:schemeClr val="bg1"/>
                </a:solidFill>
                <a:latin typeface="Arial Narrow" pitchFamily="34" charset="0"/>
              </a:rPr>
              <a:t> 8</a:t>
            </a:r>
          </a:p>
          <a:p>
            <a:pPr marL="0" marR="0" lvl="0" indent="0" defTabSz="4572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pic>
        <p:nvPicPr>
          <p:cNvPr id="23" name="Picture 22">
            <a:extLst>
              <a:ext uri="{FF2B5EF4-FFF2-40B4-BE49-F238E27FC236}">
                <a16:creationId xmlns:a16="http://schemas.microsoft.com/office/drawing/2014/main" id="{95EA07E4-15FD-4C7E-ACB4-379699954A63}"/>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880476">
            <a:off x="2956403" y="5280547"/>
            <a:ext cx="1257348" cy="1433728"/>
          </a:xfrm>
          <a:prstGeom prst="rect">
            <a:avLst/>
          </a:prstGeom>
        </p:spPr>
      </p:pic>
      <p:sp>
        <p:nvSpPr>
          <p:cNvPr id="12" name="TextBox 11">
            <a:extLst>
              <a:ext uri="{FF2B5EF4-FFF2-40B4-BE49-F238E27FC236}">
                <a16:creationId xmlns:a16="http://schemas.microsoft.com/office/drawing/2014/main" id="{D512669C-4E5D-4BB9-989E-404FDD9C6BC3}"/>
              </a:ext>
            </a:extLst>
          </p:cNvPr>
          <p:cNvSpPr txBox="1"/>
          <p:nvPr/>
        </p:nvSpPr>
        <p:spPr>
          <a:xfrm>
            <a:off x="-311450" y="1421156"/>
            <a:ext cx="2761130" cy="83099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28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Winnie</a:t>
            </a:r>
          </a:p>
          <a:p>
            <a:pPr marR="0" lvl="0" indent="0" algn="ctr" fontAlgn="auto">
              <a:lnSpc>
                <a:spcPct val="100000"/>
              </a:lnSpc>
              <a:spcBef>
                <a:spcPts val="0"/>
              </a:spcBef>
              <a:spcAft>
                <a:spcPts val="0"/>
              </a:spcAft>
              <a:buClrTx/>
              <a:buSzTx/>
              <a:buFontTx/>
              <a:buNone/>
              <a:tabLst/>
              <a:defRPr/>
            </a:pPr>
            <a:r>
              <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72 </a:t>
            </a:r>
            <a:r>
              <a:rPr lang="en-US" dirty="0" err="1">
                <a:ln w="0"/>
                <a:solidFill>
                  <a:schemeClr val="bg1"/>
                </a:solidFill>
                <a:effectLst>
                  <a:outerShdw blurRad="38100" dist="19050" dir="2700000" algn="tl" rotWithShape="0">
                    <a:schemeClr val="dk1">
                      <a:alpha val="40000"/>
                    </a:schemeClr>
                  </a:outerShdw>
                </a:effectLst>
                <a:latin typeface="Arial Narrow" panose="020B0606020202030204" pitchFamily="34" charset="0"/>
              </a:rPr>
              <a:t>ans</a:t>
            </a:r>
            <a:endPar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endParaRPr>
          </a:p>
        </p:txBody>
      </p:sp>
      <p:pic>
        <p:nvPicPr>
          <p:cNvPr id="13" name="Picture 12" descr="A person wearing a suit and tie&#10;&#10;Description automatically generated">
            <a:extLst>
              <a:ext uri="{FF2B5EF4-FFF2-40B4-BE49-F238E27FC236}">
                <a16:creationId xmlns:a16="http://schemas.microsoft.com/office/drawing/2014/main" id="{2CB05A9B-5C6D-498D-9F90-255F17DA5249}"/>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884" y="877163"/>
            <a:ext cx="3987226" cy="5980838"/>
          </a:xfrm>
          <a:prstGeom prst="rect">
            <a:avLst/>
          </a:prstGeom>
        </p:spPr>
      </p:pic>
      <p:pic>
        <p:nvPicPr>
          <p:cNvPr id="16" name="4E92DA43-5712-40E9-AFDC-2C1062C78C6F" descr="7646DFF2-B812-4635-AA57-5171E34E5A45@chrc">
            <a:extLst>
              <a:ext uri="{FF2B5EF4-FFF2-40B4-BE49-F238E27FC236}">
                <a16:creationId xmlns:a16="http://schemas.microsoft.com/office/drawing/2014/main" id="{0528B44D-2882-43CD-B5EF-2E71FBFD65E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65655" y="129704"/>
            <a:ext cx="1884040" cy="107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8990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8B34233-041F-4344-8659-1C5B18FE99FD}"/>
              </a:ext>
            </a:extLst>
          </p:cNvPr>
          <p:cNvPicPr>
            <a:picLocks noChangeAspect="1"/>
          </p:cNvPicPr>
          <p:nvPr/>
        </p:nvPicPr>
        <p:blipFill>
          <a:blip r:embed="rId3"/>
          <a:stretch>
            <a:fillRect/>
          </a:stretch>
        </p:blipFill>
        <p:spPr>
          <a:xfrm>
            <a:off x="3296653" y="4206954"/>
            <a:ext cx="5847347" cy="1719456"/>
          </a:xfrm>
          <a:prstGeom prst="rect">
            <a:avLst/>
          </a:prstGeom>
        </p:spPr>
      </p:pic>
      <p:pic>
        <p:nvPicPr>
          <p:cNvPr id="9" name="Picture 8">
            <a:extLst>
              <a:ext uri="{FF2B5EF4-FFF2-40B4-BE49-F238E27FC236}">
                <a16:creationId xmlns:a16="http://schemas.microsoft.com/office/drawing/2014/main" id="{85762AD9-3D56-4973-B9CA-687613397316}"/>
              </a:ext>
            </a:extLst>
          </p:cNvPr>
          <p:cNvPicPr>
            <a:picLocks noChangeAspect="1"/>
          </p:cNvPicPr>
          <p:nvPr/>
        </p:nvPicPr>
        <p:blipFill>
          <a:blip r:embed="rId4"/>
          <a:stretch>
            <a:fillRect/>
          </a:stretch>
        </p:blipFill>
        <p:spPr>
          <a:xfrm>
            <a:off x="3260115" y="2615232"/>
            <a:ext cx="5883885" cy="1452885"/>
          </a:xfrm>
          <a:prstGeom prst="rect">
            <a:avLst/>
          </a:prstGeom>
        </p:spPr>
      </p:pic>
      <p:pic>
        <p:nvPicPr>
          <p:cNvPr id="8" name="Picture 7">
            <a:extLst>
              <a:ext uri="{FF2B5EF4-FFF2-40B4-BE49-F238E27FC236}">
                <a16:creationId xmlns:a16="http://schemas.microsoft.com/office/drawing/2014/main" id="{504A3746-7F24-400A-9DC2-FE197D826B1E}"/>
              </a:ext>
            </a:extLst>
          </p:cNvPr>
          <p:cNvPicPr>
            <a:picLocks noChangeAspect="1"/>
          </p:cNvPicPr>
          <p:nvPr/>
        </p:nvPicPr>
        <p:blipFill>
          <a:blip r:embed="rId5"/>
          <a:stretch>
            <a:fillRect/>
          </a:stretch>
        </p:blipFill>
        <p:spPr>
          <a:xfrm>
            <a:off x="3260116" y="1166416"/>
            <a:ext cx="5884527" cy="1351932"/>
          </a:xfrm>
          <a:prstGeom prst="rect">
            <a:avLst/>
          </a:prstGeom>
        </p:spPr>
      </p:pic>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6" cstate="print">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29665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83F703E-5F2E-45D6-B071-D3FB233EB843}"/>
              </a:ext>
            </a:extLst>
          </p:cNvPr>
          <p:cNvSpPr/>
          <p:nvPr/>
        </p:nvSpPr>
        <p:spPr>
          <a:xfrm>
            <a:off x="216568" y="0"/>
            <a:ext cx="2798945" cy="923330"/>
          </a:xfrm>
          <a:prstGeom prst="rect">
            <a:avLst/>
          </a:prstGeom>
          <a:noFill/>
        </p:spPr>
        <p:txBody>
          <a:bodyPr wrap="square">
            <a:spAutoFit/>
          </a:bodyPr>
          <a:lstStyle/>
          <a:p>
            <a:pPr lvl="0">
              <a:defRPr/>
            </a:pPr>
            <a:r>
              <a:rPr kumimoji="0" lang="fr-MC" sz="5400" b="1" i="0" u="none" strike="noStrike" kern="1200" cap="none" spc="0" normalizeH="0" baseline="0" dirty="0">
                <a:ln>
                  <a:noFill/>
                </a:ln>
                <a:solidFill>
                  <a:schemeClr val="bg1"/>
                </a:solidFill>
                <a:effectLst/>
                <a:uLnTx/>
                <a:uFillTx/>
                <a:latin typeface="Arial Narrow" pitchFamily="34" charset="0"/>
                <a:cs typeface="Aharoni" panose="02010803020104030203" pitchFamily="2" charset="-79"/>
              </a:rPr>
              <a:t>Cas </a:t>
            </a:r>
            <a:r>
              <a:rPr lang="en-US" sz="5400" b="1" dirty="0">
                <a:solidFill>
                  <a:schemeClr val="bg1"/>
                </a:solidFill>
                <a:latin typeface="Arial Narrow" pitchFamily="34" charset="0"/>
              </a:rPr>
              <a:t>n</a:t>
            </a:r>
            <a:r>
              <a:rPr lang="fr-FR" sz="5400" b="1" baseline="30000" dirty="0">
                <a:solidFill>
                  <a:schemeClr val="bg1"/>
                </a:solidFill>
                <a:latin typeface="Arial Narrow" pitchFamily="34" charset="0"/>
              </a:rPr>
              <a:t>o</a:t>
            </a:r>
            <a:r>
              <a:rPr kumimoji="0" lang="en-CA"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rPr>
              <a:t> 8</a:t>
            </a:r>
            <a:endParaRPr kumimoji="0" lang="en-US"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27" name="TextBox 26">
            <a:extLst>
              <a:ext uri="{FF2B5EF4-FFF2-40B4-BE49-F238E27FC236}">
                <a16:creationId xmlns:a16="http://schemas.microsoft.com/office/drawing/2014/main" id="{C0BC9C99-E435-4E27-9339-50CE13324A26}"/>
              </a:ext>
            </a:extLst>
          </p:cNvPr>
          <p:cNvSpPr txBox="1"/>
          <p:nvPr/>
        </p:nvSpPr>
        <p:spPr>
          <a:xfrm>
            <a:off x="-311450" y="1421156"/>
            <a:ext cx="2761130" cy="83099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28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Winnie</a:t>
            </a:r>
          </a:p>
          <a:p>
            <a:pPr marR="0" lvl="0" indent="0" algn="ctr" fontAlgn="auto">
              <a:lnSpc>
                <a:spcPct val="100000"/>
              </a:lnSpc>
              <a:spcBef>
                <a:spcPts val="0"/>
              </a:spcBef>
              <a:spcAft>
                <a:spcPts val="0"/>
              </a:spcAft>
              <a:buClrTx/>
              <a:buSzTx/>
              <a:buFontTx/>
              <a:buNone/>
              <a:tabLst/>
              <a:defRPr/>
            </a:pPr>
            <a:r>
              <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72 </a:t>
            </a:r>
            <a:r>
              <a:rPr lang="en-US" dirty="0" err="1">
                <a:ln w="0"/>
                <a:solidFill>
                  <a:schemeClr val="bg1"/>
                </a:solidFill>
                <a:effectLst>
                  <a:outerShdw blurRad="38100" dist="19050" dir="2700000" algn="tl" rotWithShape="0">
                    <a:schemeClr val="dk1">
                      <a:alpha val="40000"/>
                    </a:schemeClr>
                  </a:outerShdw>
                </a:effectLst>
                <a:latin typeface="Arial Narrow" panose="020B0606020202030204" pitchFamily="34" charset="0"/>
              </a:rPr>
              <a:t>ans</a:t>
            </a:r>
            <a:endPar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endParaRPr>
          </a:p>
        </p:txBody>
      </p:sp>
      <p:pic>
        <p:nvPicPr>
          <p:cNvPr id="28" name="Picture 27" descr="A person wearing a suit and tie&#10;&#10;Description automatically generated">
            <a:extLst>
              <a:ext uri="{FF2B5EF4-FFF2-40B4-BE49-F238E27FC236}">
                <a16:creationId xmlns:a16="http://schemas.microsoft.com/office/drawing/2014/main" id="{C7CEFBB2-F850-4148-BA97-9E55D5246514}"/>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884" y="846645"/>
            <a:ext cx="4007572" cy="6011356"/>
          </a:xfrm>
          <a:prstGeom prst="rect">
            <a:avLst/>
          </a:prstGeom>
        </p:spPr>
      </p:pic>
      <p:pic>
        <p:nvPicPr>
          <p:cNvPr id="16" name="4E92DA43-5712-40E9-AFDC-2C1062C78C6F" descr="7646DFF2-B812-4635-AA57-5171E34E5A45@chrc">
            <a:extLst>
              <a:ext uri="{FF2B5EF4-FFF2-40B4-BE49-F238E27FC236}">
                <a16:creationId xmlns:a16="http://schemas.microsoft.com/office/drawing/2014/main" id="{303363D1-CD3B-4D50-8C5F-511F19D7F9F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43392" y="44623"/>
            <a:ext cx="1884040" cy="107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758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46017</TotalTime>
  <Words>9939</Words>
  <Application>Microsoft Office PowerPoint</Application>
  <PresentationFormat>On-screen Show (4:3)</PresentationFormat>
  <Paragraphs>622</Paragraphs>
  <Slides>39</Slides>
  <Notes>38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Agency FB</vt:lpstr>
      <vt:lpstr>Arial</vt:lpstr>
      <vt:lpstr>Arial Narrow</vt:lpstr>
      <vt:lpstr>Calibri</vt:lpstr>
      <vt:lpstr>Wingdings</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Lianne Goldin</dc:creator>
  <cp:lastModifiedBy>Dija Changkit</cp:lastModifiedBy>
  <cp:revision>778</cp:revision>
  <dcterms:created xsi:type="dcterms:W3CDTF">2018-12-21T21:39:30Z</dcterms:created>
  <dcterms:modified xsi:type="dcterms:W3CDTF">2019-11-19T20:57:42Z</dcterms:modified>
</cp:coreProperties>
</file>